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83" r:id="rId2"/>
    <p:sldId id="272" r:id="rId3"/>
    <p:sldId id="261" r:id="rId4"/>
    <p:sldId id="270" r:id="rId5"/>
    <p:sldId id="271" r:id="rId6"/>
    <p:sldId id="264" r:id="rId7"/>
    <p:sldId id="284" r:id="rId8"/>
    <p:sldId id="280" r:id="rId9"/>
    <p:sldId id="274" r:id="rId10"/>
    <p:sldId id="281" r:id="rId11"/>
    <p:sldId id="273" r:id="rId12"/>
    <p:sldId id="266" r:id="rId13"/>
    <p:sldId id="275" r:id="rId14"/>
    <p:sldId id="277" r:id="rId15"/>
    <p:sldId id="276" r:id="rId16"/>
    <p:sldId id="278" r:id="rId17"/>
    <p:sldId id="279" r:id="rId18"/>
    <p:sldId id="285" r:id="rId19"/>
    <p:sldId id="257" r:id="rId2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19"/>
    <p:penClr>
      <a:srgbClr val="FF0000"/>
    </p:penClr>
  </p:showPr>
  <p:clrMru>
    <a:srgbClr val="D49C2C"/>
    <a:srgbClr val="FF0000"/>
    <a:srgbClr val="99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4" autoAdjust="0"/>
    <p:restoredTop sz="94607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D08701-1D9A-4C60-A132-5975A2B501E4}" type="datetimeFigureOut">
              <a:rPr lang="bg-BG" smtClean="0"/>
              <a:pPr/>
              <a:t>30.1.2020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C92F7E-1A93-47CC-A3D8-FA51D82196FA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2BF59-42B2-4799-A27C-317F1378CF53}" type="slidenum">
              <a:rPr lang="bg-BG" smtClean="0"/>
              <a:pPr/>
              <a:t>1</a:t>
            </a:fld>
            <a:endParaRPr lang="bg-BG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 триъгъл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6484CE90-A1F7-45AB-ABC8-350F32925EC8}" type="datetimeFigureOut">
              <a:rPr lang="bg-BG" smtClean="0"/>
              <a:pPr/>
              <a:t>30.1.2020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bg-BG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001F60AF-50AD-49EB-91A0-4BCF8AE312A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 advClick="0" advTm="1000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6484CE90-A1F7-45AB-ABC8-350F32925EC8}" type="datetimeFigureOut">
              <a:rPr lang="bg-BG" smtClean="0"/>
              <a:pPr/>
              <a:t>30.1.2020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60AF-50AD-49EB-91A0-4BCF8AE312A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 advClick="0" advTm="10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ъгълен триъгъл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 триъгъл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6484CE90-A1F7-45AB-ABC8-350F32925EC8}" type="datetimeFigureOut">
              <a:rPr lang="bg-BG" smtClean="0"/>
              <a:pPr/>
              <a:t>30.1.2020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001F60AF-50AD-49EB-91A0-4BCF8AE312A6}" type="slidenum">
              <a:rPr lang="bg-BG" smtClean="0"/>
              <a:pPr/>
              <a:t>‹#›</a:t>
            </a:fld>
            <a:endParaRPr lang="bg-BG"/>
          </a:p>
        </p:txBody>
      </p:sp>
      <p:cxnSp>
        <p:nvCxnSpPr>
          <p:cNvPr id="11" name="Право съединение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аво съединение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10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484CE90-A1F7-45AB-ABC8-350F32925EC8}" type="datetimeFigureOut">
              <a:rPr lang="bg-BG" smtClean="0"/>
              <a:pPr/>
              <a:t>30.1.2020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01F60AF-50AD-49EB-91A0-4BCF8AE312A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 advClick="0" advTm="1000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6484CE90-A1F7-45AB-ABC8-350F32925EC8}" type="datetimeFigureOut">
              <a:rPr lang="bg-BG" smtClean="0"/>
              <a:pPr/>
              <a:t>30.1.2020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001F60AF-50AD-49EB-91A0-4BCF8AE312A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10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4CE90-A1F7-45AB-ABC8-350F32925EC8}" type="datetimeFigureOut">
              <a:rPr lang="bg-BG" smtClean="0"/>
              <a:pPr/>
              <a:t>30.1.2020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60AF-50AD-49EB-91A0-4BCF8AE312A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 advClick="0" advTm="10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484CE90-A1F7-45AB-ABC8-350F32925EC8}" type="datetimeFigureOut">
              <a:rPr lang="bg-BG" smtClean="0"/>
              <a:pPr/>
              <a:t>30.1.2020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01F60AF-50AD-49EB-91A0-4BCF8AE312A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 advClick="0" advTm="1000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6484CE90-A1F7-45AB-ABC8-350F32925EC8}" type="datetimeFigureOut">
              <a:rPr lang="bg-BG" smtClean="0"/>
              <a:pPr/>
              <a:t>30.1.2020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001F60AF-50AD-49EB-91A0-4BCF8AE312A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10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6484CE90-A1F7-45AB-ABC8-350F32925EC8}" type="datetimeFigureOut">
              <a:rPr lang="bg-BG" smtClean="0"/>
              <a:pPr/>
              <a:t>30.1.2020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001F60AF-50AD-49EB-91A0-4BCF8AE312A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10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4CE90-A1F7-45AB-ABC8-350F32925EC8}" type="datetimeFigureOut">
              <a:rPr lang="bg-BG" smtClean="0"/>
              <a:pPr/>
              <a:t>30.1.2020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60AF-50AD-49EB-91A0-4BCF8AE312A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 advClick="0" advTm="10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4CE90-A1F7-45AB-ABC8-350F32925EC8}" type="datetimeFigureOut">
              <a:rPr lang="bg-BG" smtClean="0"/>
              <a:pPr/>
              <a:t>30.1.2020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F60AF-50AD-49EB-91A0-4BCF8AE312A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 advClick="0" advTm="10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ен триъгъл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аво съединение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аво съединение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6484CE90-A1F7-45AB-ABC8-350F32925EC8}" type="datetimeFigureOut">
              <a:rPr lang="bg-BG" smtClean="0"/>
              <a:pPr/>
              <a:t>30.1.2020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01F60AF-50AD-49EB-91A0-4BCF8AE312A6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 advClick="0" advTm="10000">
    <p:wipe dir="r"/>
  </p:transition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40544" y="-214338"/>
            <a:ext cx="8062912" cy="1643074"/>
          </a:xfrm>
        </p:spPr>
        <p:txBody>
          <a:bodyPr>
            <a:normAutofit fontScale="90000"/>
          </a:bodyPr>
          <a:lstStyle/>
          <a:p>
            <a:r>
              <a:rPr lang="bg-BG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bg-BG" sz="4000" b="1" dirty="0" smtClean="0">
                <a:solidFill>
                  <a:srgbClr val="FF0000"/>
                </a:solidFill>
                <a:latin typeface="Monotype Corsiva" pitchFamily="66" charset="0"/>
              </a:rPr>
              <a:t>От миналото през настоящето, към бъдещето на детска градина “Пролет”</a:t>
            </a:r>
            <a:endParaRPr lang="bg-BG" sz="4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240711"/>
            <a:ext cx="1960490" cy="254587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9058" y="4250401"/>
            <a:ext cx="1857388" cy="253618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2264" y="4143380"/>
            <a:ext cx="1928826" cy="2660668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214282" y="-285775"/>
            <a:ext cx="8786874" cy="7143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bg-BG" sz="2400" b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just"/>
            <a:endParaRPr lang="bg-BG" sz="2400" b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indent="450000" algn="just"/>
            <a:r>
              <a:rPr lang="bg-BG" sz="2400" b="1" dirty="0" smtClean="0">
                <a:solidFill>
                  <a:srgbClr val="FF0000"/>
                </a:solidFill>
                <a:latin typeface="Monotype Corsiva" pitchFamily="66" charset="0"/>
              </a:rPr>
              <a:t>Детска градина “Пролет съществува, като ЦДГ №3 от месец ноември 1972г. с три групи при филиални условия с директор, Катерина Христова и учителки : Виолета Вълчева, Митра Милева, Емилия Терзиева, Вера Илиева и Невена Гутева.</a:t>
            </a:r>
          </a:p>
          <a:p>
            <a:pPr indent="450000" algn="just"/>
            <a:r>
              <a:rPr lang="bg-BG" sz="2400" b="1" dirty="0" smtClean="0">
                <a:solidFill>
                  <a:srgbClr val="FF0000"/>
                </a:solidFill>
                <a:latin typeface="Monotype Corsiva" pitchFamily="66" charset="0"/>
              </a:rPr>
              <a:t>През 1973г.  се  открива  още 1 група  в къщата   на Караангови с учителки  Радка Апостолова и Виолета Петкова.</a:t>
            </a:r>
          </a:p>
          <a:p>
            <a:pPr indent="450000" algn="just"/>
            <a:r>
              <a:rPr lang="bg-BG" sz="2400" b="1" dirty="0" smtClean="0">
                <a:solidFill>
                  <a:srgbClr val="FF0000"/>
                </a:solidFill>
                <a:latin typeface="Monotype Corsiva" pitchFamily="66" charset="0"/>
              </a:rPr>
              <a:t>През месец септември 1974г. директор  на детското заведение става София Коцалова , след  което групите се увеличават на 5.</a:t>
            </a:r>
          </a:p>
          <a:p>
            <a:pPr indent="450000" algn="just"/>
            <a:r>
              <a:rPr lang="bg-BG" sz="2400" b="1" dirty="0" smtClean="0">
                <a:solidFill>
                  <a:srgbClr val="FF0000"/>
                </a:solidFill>
                <a:latin typeface="Monotype Corsiva" pitchFamily="66" charset="0"/>
              </a:rPr>
              <a:t>През ноември  1981г. три полудневни групи от Трето основно училище с учителки: Б. Дековска , Н.Малинова и П. Терзиева се прехвърлят към детското заведение .</a:t>
            </a:r>
          </a:p>
          <a:p>
            <a:pPr indent="450000" algn="just"/>
            <a:r>
              <a:rPr lang="bg-BG" sz="2400" b="1" dirty="0" smtClean="0">
                <a:solidFill>
                  <a:srgbClr val="FF0000"/>
                </a:solidFill>
                <a:latin typeface="Monotype Corsiva" pitchFamily="66" charset="0"/>
              </a:rPr>
              <a:t>От месец април 1982г.  директор  става  Ели Параскова.</a:t>
            </a:r>
          </a:p>
          <a:p>
            <a:pPr indent="450000" algn="just"/>
            <a:r>
              <a:rPr lang="bg-BG" sz="2400" b="1" dirty="0" smtClean="0">
                <a:solidFill>
                  <a:srgbClr val="FF0000"/>
                </a:solidFill>
                <a:latin typeface="Monotype Corsiva" pitchFamily="66" charset="0"/>
              </a:rPr>
              <a:t>След основен ремонт и направа на филиал ,,Шейново” през месец ноември 1983г. се открива още една група.</a:t>
            </a:r>
          </a:p>
          <a:p>
            <a:pPr indent="450000" algn="just"/>
            <a:r>
              <a:rPr lang="bg-BG" sz="2400" b="1" dirty="0" smtClean="0">
                <a:solidFill>
                  <a:srgbClr val="FF0000"/>
                </a:solidFill>
                <a:latin typeface="Monotype Corsiva" pitchFamily="66" charset="0"/>
              </a:rPr>
              <a:t>До откриването на новата сграда детското заведение съществува с 6 целодневни и 4 полудневни  групи с персонал 34 човека.</a:t>
            </a:r>
            <a:endParaRPr lang="en-US" sz="2400" b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indent="450000" algn="just"/>
            <a:endParaRPr lang="bg-BG" sz="2400" dirty="0"/>
          </a:p>
        </p:txBody>
      </p:sp>
    </p:spTree>
  </p:cSld>
  <p:clrMapOvr>
    <a:masterClrMapping/>
  </p:clrMapOvr>
  <p:transition spd="med"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bg-BG" dirty="0" smtClean="0">
                <a:solidFill>
                  <a:srgbClr val="FF0000"/>
                </a:solidFill>
                <a:latin typeface="Monotype Corsiva" pitchFamily="66" charset="0"/>
              </a:rPr>
              <a:t>   </a:t>
            </a:r>
            <a:endParaRPr lang="bg-BG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214282" y="214291"/>
            <a:ext cx="89297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400" dirty="0" smtClean="0">
                <a:solidFill>
                  <a:srgbClr val="FF0000"/>
                </a:solidFill>
                <a:latin typeface="Monotype Corsiva" pitchFamily="66" charset="0"/>
              </a:rPr>
              <a:t>- </a:t>
            </a:r>
            <a:r>
              <a:rPr lang="bg-BG" sz="2400" b="1" dirty="0" smtClean="0">
                <a:solidFill>
                  <a:srgbClr val="FF0000"/>
                </a:solidFill>
                <a:latin typeface="Monotype Corsiva" pitchFamily="66" charset="0"/>
              </a:rPr>
              <a:t>Миналото ни прави това, което сме. – казал един мъдрец. </a:t>
            </a:r>
            <a:endParaRPr lang="bg-BG" sz="2400" b="1" dirty="0"/>
          </a:p>
        </p:txBody>
      </p:sp>
      <p:pic>
        <p:nvPicPr>
          <p:cNvPr id="5" name="Picture 2" descr="C:\Users\Velevi\Desktop\18254145_10206468156701925_2087444026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857232"/>
            <a:ext cx="4304140" cy="3286148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  <p:pic>
        <p:nvPicPr>
          <p:cNvPr id="8" name="Picture 2" descr="C:\Users\Velevi\Desktop\снимки за презентация\18254110_10206461585977661_166000170_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786314" y="857232"/>
            <a:ext cx="4038600" cy="3286148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  <p:sp>
        <p:nvSpPr>
          <p:cNvPr id="7" name="Правоъгълник 6"/>
          <p:cNvSpPr/>
          <p:nvPr/>
        </p:nvSpPr>
        <p:spPr>
          <a:xfrm>
            <a:off x="142844" y="4286256"/>
            <a:ext cx="878687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400" b="1" dirty="0" smtClean="0">
                <a:solidFill>
                  <a:srgbClr val="FF0000"/>
                </a:solidFill>
                <a:latin typeface="Monotype Corsiva" pitchFamily="66" charset="0"/>
              </a:rPr>
              <a:t>През далечната  </a:t>
            </a:r>
            <a:r>
              <a:rPr lang="en-US" sz="2400" b="1" dirty="0" smtClean="0">
                <a:solidFill>
                  <a:srgbClr val="FF0000"/>
                </a:solidFill>
                <a:latin typeface="Monotype Corsiva" pitchFamily="66" charset="0"/>
              </a:rPr>
              <a:t>19</a:t>
            </a:r>
            <a:r>
              <a:rPr lang="bg-BG" sz="2400" b="1" dirty="0" smtClean="0">
                <a:solidFill>
                  <a:srgbClr val="FF0000"/>
                </a:solidFill>
                <a:latin typeface="Monotype Corsiva" pitchFamily="66" charset="0"/>
              </a:rPr>
              <a:t>86г.  през месец март на  ул.”  Теменуга”2 под звуците на музика, в присъствието на усмихнати деца и родители, отваря врати в гр. Сандански </a:t>
            </a:r>
            <a:r>
              <a:rPr lang="en-US" sz="24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bg-BG" sz="2400" b="1" dirty="0" smtClean="0">
                <a:solidFill>
                  <a:srgbClr val="FF0000"/>
                </a:solidFill>
                <a:latin typeface="Monotype Corsiva" pitchFamily="66" charset="0"/>
              </a:rPr>
              <a:t>новата сграда на детска градина “Пролет”, която продължава да съществува </a:t>
            </a:r>
            <a:r>
              <a:rPr lang="en-US" sz="24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bg-BG" sz="2400" b="1" dirty="0" smtClean="0">
                <a:solidFill>
                  <a:srgbClr val="FF0000"/>
                </a:solidFill>
                <a:latin typeface="Monotype Corsiva" pitchFamily="66" charset="0"/>
              </a:rPr>
              <a:t>и до днес</a:t>
            </a:r>
            <a:r>
              <a:rPr lang="bg-BG" sz="2400" b="1" dirty="0" smtClean="0">
                <a:solidFill>
                  <a:srgbClr val="FF0000"/>
                </a:solidFill>
                <a:latin typeface="Monotype Corsiva" pitchFamily="66" charset="0"/>
              </a:rPr>
              <a:t>.</a:t>
            </a:r>
          </a:p>
          <a:p>
            <a:pPr algn="just"/>
            <a:r>
              <a:rPr lang="bg-BG" sz="2400" b="1" dirty="0" smtClean="0">
                <a:solidFill>
                  <a:srgbClr val="FF0000"/>
                </a:solidFill>
                <a:latin typeface="Monotype Corsiva" pitchFamily="66" charset="0"/>
              </a:rPr>
              <a:t>През месец октомври 1995г . директор  на ДГ  “Пролет”  става  Мария </a:t>
            </a:r>
            <a:r>
              <a:rPr lang="bg-BG" sz="2400" b="1" dirty="0" err="1" smtClean="0">
                <a:solidFill>
                  <a:srgbClr val="FF0000"/>
                </a:solidFill>
                <a:latin typeface="Monotype Corsiva" pitchFamily="66" charset="0"/>
              </a:rPr>
              <a:t>Чинкова</a:t>
            </a:r>
            <a:r>
              <a:rPr lang="bg-BG" sz="2400" b="1" dirty="0" smtClean="0">
                <a:solidFill>
                  <a:srgbClr val="FF0000"/>
                </a:solidFill>
                <a:latin typeface="Monotype Corsiva" pitchFamily="66" charset="0"/>
              </a:rPr>
              <a:t>.</a:t>
            </a:r>
            <a:endParaRPr lang="bg-BG" sz="2400" b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just"/>
            <a:r>
              <a:rPr lang="bg-BG" sz="2400" b="1" dirty="0" smtClean="0"/>
              <a:t>.           .</a:t>
            </a:r>
            <a:endParaRPr lang="bg-BG" sz="2400" b="1" dirty="0"/>
          </a:p>
        </p:txBody>
      </p:sp>
    </p:spTree>
  </p:cSld>
  <p:clrMapOvr>
    <a:masterClrMapping/>
  </p:clrMapOvr>
  <p:transition spd="med"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Velevi\Desktop\снимки за презентация\18302339_10206461585937660_1546011698_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 rot="21198936">
            <a:off x="307095" y="434772"/>
            <a:ext cx="4038600" cy="4285472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  <p:pic>
        <p:nvPicPr>
          <p:cNvPr id="5" name="Picture 2" descr="C:\Users\Velevi\Desktop\снимки за презентация\18190970_10206461585577651_1706213956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137908">
            <a:off x="4630994" y="1593347"/>
            <a:ext cx="4143404" cy="4357718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</p:spTree>
  </p:cSld>
  <p:clrMapOvr>
    <a:masterClrMapping/>
  </p:clrMapOvr>
  <p:transition spd="med"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bg-BG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endParaRPr lang="bg-BG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5" name="Picture 2" descr="C:\Users\Velevi\Desktop\снимки за презентация\18217278_10206461586457673_1089956775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4000528" cy="2500330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  <p:pic>
        <p:nvPicPr>
          <p:cNvPr id="6" name="Picture 2" descr="C:\Users\Velevi\Desktop\снимки за презентация\18217657_10206461586817682_808339581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285728"/>
            <a:ext cx="3857652" cy="2643206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  <p:pic>
        <p:nvPicPr>
          <p:cNvPr id="7" name="Picture 2" descr="C:\Users\Velevi\Desktop\снимки за презентация\18217757_10206461586897684_287214768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43042" y="3214686"/>
            <a:ext cx="6286544" cy="3500462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</p:spTree>
  </p:cSld>
  <p:clrMapOvr>
    <a:masterClrMapping/>
  </p:clrMapOvr>
  <p:transition spd="med"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bg-BG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endParaRPr lang="bg-BG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5" name="Picture 2" descr="C:\Users\Velevi\Desktop\снимки за презентация\18217313_10206461584097614_878335930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500042"/>
            <a:ext cx="7715304" cy="5929354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</p:spTree>
  </p:cSld>
  <p:clrMapOvr>
    <a:masterClrMapping/>
  </p:clrMapOvr>
  <p:transition spd="med"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bg-BG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endParaRPr lang="bg-BG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785794"/>
            <a:ext cx="3857652" cy="4286280"/>
          </a:xfrm>
          <a:prstGeom prst="rect">
            <a:avLst/>
          </a:prstGeom>
          <a:noFill/>
          <a:ln w="38100">
            <a:solidFill>
              <a:srgbClr val="D49C2C"/>
            </a:solidFill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1403347"/>
            <a:ext cx="3857652" cy="4454545"/>
          </a:xfrm>
          <a:prstGeom prst="rect">
            <a:avLst/>
          </a:prstGeom>
          <a:noFill/>
          <a:ln w="38100">
            <a:solidFill>
              <a:srgbClr val="D49C2C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bg-BG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endParaRPr lang="bg-BG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3074" name="Picture 2" descr="d:\Users\admin\Desktop\снимки презентация за дг\Картина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06" y="142852"/>
            <a:ext cx="3643339" cy="3143272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  <p:pic>
        <p:nvPicPr>
          <p:cNvPr id="3075" name="Picture 3" descr="d:\Users\admin\Desktop\снимки презентация за дг\Картина2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142852"/>
            <a:ext cx="4786346" cy="3143272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  <p:pic>
        <p:nvPicPr>
          <p:cNvPr id="3076" name="Picture 4" descr="d:\Users\admin\Desktop\снимки презентация за дг\Картина2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06" y="3667144"/>
            <a:ext cx="4714908" cy="2976566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  <p:pic>
        <p:nvPicPr>
          <p:cNvPr id="3077" name="Picture 5" descr="d:\Users\admin\Desktop\снимки презентация за дг\Картина3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2066" y="3429000"/>
            <a:ext cx="3357586" cy="3214710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</p:spTree>
  </p:cSld>
  <p:clrMapOvr>
    <a:masterClrMapping/>
  </p:clrMapOvr>
  <p:transition spd="med"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bg-BG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endParaRPr lang="bg-BG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2050" name="Picture 2" descr="d:\Users\admin\Desktop\снимки презентация за дг\18387300_10206520732896297_1139887210_n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06" y="71414"/>
            <a:ext cx="3857652" cy="3286148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  <p:pic>
        <p:nvPicPr>
          <p:cNvPr id="2051" name="Picture 3" descr="d:\Users\admin\Desktop\снимки презентация за дг\18424580_10206520733256306_1293040001_n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642918"/>
            <a:ext cx="4572032" cy="5429288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  <p:pic>
        <p:nvPicPr>
          <p:cNvPr id="2052" name="Picture 4" descr="d:\Users\admin\Desktop\снимки презентация за дг\Картина3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3500438"/>
            <a:ext cx="3571900" cy="3000396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</p:spTree>
  </p:cSld>
  <p:clrMapOvr>
    <a:masterClrMapping/>
  </p:clrMapOvr>
  <p:transition spd="med"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bg-BG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endParaRPr lang="bg-BG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098" name="Picture 2" descr="d:\Users\admin\Desktop\снимки презентация за дг\Картина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2" y="309559"/>
            <a:ext cx="3214678" cy="2905127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  <p:pic>
        <p:nvPicPr>
          <p:cNvPr id="4099" name="Picture 3" descr="d:\Users\admin\Desktop\снимки презентация за дг\Картина3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357166"/>
            <a:ext cx="4500594" cy="2928958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  <p:pic>
        <p:nvPicPr>
          <p:cNvPr id="4101" name="Picture 5" descr="d:\Users\admin\Desktop\снимки презентация за дг\Картина3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6" y="3500438"/>
            <a:ext cx="3357586" cy="3143272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  <p:pic>
        <p:nvPicPr>
          <p:cNvPr id="4102" name="Picture 6" descr="d:\Users\admin\Desktop\снимки презентация за дг\Картина4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3714752"/>
            <a:ext cx="4643470" cy="2857520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</p:spTree>
  </p:cSld>
  <p:clrMapOvr>
    <a:masterClrMapping/>
  </p:clrMapOvr>
  <p:transition spd="med"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bg-BG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endParaRPr lang="bg-BG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5122" name="Picture 2" descr="d:\Users\admin\Desktop\снимки презентация за дг\Картина3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52"/>
            <a:ext cx="4071966" cy="3357586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  <p:pic>
        <p:nvPicPr>
          <p:cNvPr id="5123" name="Picture 3" descr="d:\Users\admin\Desktop\снимки презентация за дг\Картина3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285728"/>
            <a:ext cx="3571900" cy="3214710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  <p:pic>
        <p:nvPicPr>
          <p:cNvPr id="5124" name="Picture 4" descr="d:\Users\admin\Desktop\снимки презентация за дг\Картина3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08" y="3571876"/>
            <a:ext cx="5072098" cy="3152780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</p:spTree>
  </p:cSld>
  <p:clrMapOvr>
    <a:masterClrMapping/>
  </p:clrMapOvr>
  <p:transition spd="med"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85720" y="285729"/>
            <a:ext cx="857256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Само в настоящето можем да променим нещо в живота си</a:t>
            </a:r>
            <a:r>
              <a:rPr lang="bg-BG" sz="2400" dirty="0" smtClean="0"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bg-BG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Само в настоящето можем да бъдем щастливи.</a:t>
            </a:r>
            <a:endParaRPr kumimoji="0" lang="bg-BG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20" y="1785926"/>
            <a:ext cx="4500594" cy="4357718"/>
          </a:xfrm>
          <a:prstGeom prst="rect">
            <a:avLst/>
          </a:prstGeom>
          <a:noFill/>
          <a:ln w="38100">
            <a:solidFill>
              <a:srgbClr val="D49C2C"/>
            </a:solidFill>
            <a:miter lim="800000"/>
            <a:headEnd/>
            <a:tailEnd/>
          </a:ln>
          <a:effectLst/>
        </p:spPr>
      </p:pic>
      <p:pic>
        <p:nvPicPr>
          <p:cNvPr id="6147" name="Picture 3" descr="d:\Users\admin\Desktop\снимки презентация за дг\17035267_10208884648813687_2029888901_n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1071546"/>
            <a:ext cx="2857520" cy="2357454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3643314"/>
            <a:ext cx="3857652" cy="2928958"/>
          </a:xfrm>
          <a:prstGeom prst="rect">
            <a:avLst/>
          </a:prstGeom>
          <a:noFill/>
          <a:ln w="38100">
            <a:solidFill>
              <a:srgbClr val="D49C2C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bg-BG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endParaRPr lang="bg-BG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429000"/>
            <a:ext cx="6643734" cy="3286148"/>
          </a:xfrm>
          <a:prstGeom prst="rect">
            <a:avLst/>
          </a:prstGeom>
          <a:noFill/>
          <a:ln w="38100">
            <a:solidFill>
              <a:srgbClr val="D49C2C"/>
            </a:solidFill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71414"/>
            <a:ext cx="3429024" cy="3214710"/>
          </a:xfrm>
          <a:prstGeom prst="rect">
            <a:avLst/>
          </a:prstGeom>
          <a:noFill/>
          <a:ln w="38100">
            <a:solidFill>
              <a:srgbClr val="D49C2C"/>
            </a:solidFill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142852"/>
            <a:ext cx="4929222" cy="3071834"/>
          </a:xfrm>
          <a:prstGeom prst="rect">
            <a:avLst/>
          </a:prstGeom>
          <a:noFill/>
          <a:ln w="38100">
            <a:solidFill>
              <a:srgbClr val="D49C2C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/>
          <p:cNvSpPr>
            <a:spLocks noGrp="1"/>
          </p:cNvSpPr>
          <p:nvPr>
            <p:ph type="title"/>
          </p:nvPr>
        </p:nvSpPr>
        <p:spPr>
          <a:xfrm>
            <a:off x="0" y="267494"/>
            <a:ext cx="5286380" cy="1399032"/>
          </a:xfrm>
        </p:spPr>
        <p:txBody>
          <a:bodyPr>
            <a:normAutofit/>
          </a:bodyPr>
          <a:lstStyle/>
          <a:p>
            <a:r>
              <a:rPr lang="bg-BG" sz="2800" b="1" dirty="0" smtClean="0">
                <a:solidFill>
                  <a:srgbClr val="FF0000"/>
                </a:solidFill>
                <a:latin typeface="Monotype Corsiva" pitchFamily="66" charset="0"/>
              </a:rPr>
              <a:t>Засаждане алея на випуск – 2017г.</a:t>
            </a:r>
            <a:endParaRPr lang="bg-BG" sz="28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2050" name="Picture 2" descr="d:\Users\admin\Desktop\снимки презентация за дг\17813803_10209198370256527_362792409_n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071678"/>
            <a:ext cx="4572032" cy="3857652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  <p:pic>
        <p:nvPicPr>
          <p:cNvPr id="2051" name="Picture 3" descr="d:\Users\admin\Desktop\снимки презентация за дг\17842031_10209198367216451_1573990636_n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857232"/>
            <a:ext cx="4000528" cy="3714776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</p:spTree>
  </p:cSld>
  <p:clrMapOvr>
    <a:masterClrMapping/>
  </p:clrMapOvr>
  <p:transition spd="med"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0" y="3071810"/>
            <a:ext cx="4357718" cy="335758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 </a:t>
            </a:r>
            <a:r>
              <a:rPr lang="en-US" dirty="0" smtClean="0"/>
              <a:t>   </a:t>
            </a:r>
            <a:r>
              <a:rPr lang="ru-RU" sz="2400" dirty="0" err="1" smtClean="0">
                <a:solidFill>
                  <a:srgbClr val="FF0000"/>
                </a:solidFill>
                <a:latin typeface="Monotype Corsiva" pitchFamily="66" charset="0"/>
              </a:rPr>
              <a:t>Работещо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Monotype Corsiva" pitchFamily="66" charset="0"/>
              </a:rPr>
              <a:t>партньорство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 в интерес на </a:t>
            </a:r>
            <a:r>
              <a:rPr lang="ru-RU" sz="2400" dirty="0" err="1" smtClean="0">
                <a:solidFill>
                  <a:srgbClr val="FF0000"/>
                </a:solidFill>
                <a:latin typeface="Monotype Corsiva" pitchFamily="66" charset="0"/>
              </a:rPr>
              <a:t>децата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 и </a:t>
            </a:r>
            <a:r>
              <a:rPr lang="ru-RU" sz="2400" dirty="0" err="1" smtClean="0">
                <a:solidFill>
                  <a:srgbClr val="FF0000"/>
                </a:solidFill>
                <a:latin typeface="Monotype Corsiva" pitchFamily="66" charset="0"/>
              </a:rPr>
              <a:t>тяхното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Monotype Corsiva" pitchFamily="66" charset="0"/>
              </a:rPr>
              <a:t>пълноценно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 развитие. </a:t>
            </a:r>
            <a:endParaRPr lang="en-US" sz="24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  <a:latin typeface="Monotype Corsiva" pitchFamily="66" charset="0"/>
              </a:rPr>
              <a:t>      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Взаимно </a:t>
            </a:r>
            <a:r>
              <a:rPr lang="ru-RU" sz="2400" dirty="0" err="1" smtClean="0">
                <a:solidFill>
                  <a:srgbClr val="FF0000"/>
                </a:solidFill>
                <a:latin typeface="Monotype Corsiva" pitchFamily="66" charset="0"/>
              </a:rPr>
              <a:t>познаване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 и </a:t>
            </a:r>
            <a:r>
              <a:rPr lang="ru-RU" sz="2400" dirty="0" err="1" smtClean="0">
                <a:solidFill>
                  <a:srgbClr val="FF0000"/>
                </a:solidFill>
                <a:latin typeface="Monotype Corsiva" pitchFamily="66" charset="0"/>
              </a:rPr>
              <a:t>разбирателство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 между детската градина и </a:t>
            </a:r>
            <a:r>
              <a:rPr lang="ru-RU" sz="2400" dirty="0" err="1" smtClean="0">
                <a:solidFill>
                  <a:srgbClr val="FF0000"/>
                </a:solidFill>
                <a:latin typeface="Monotype Corsiva" pitchFamily="66" charset="0"/>
              </a:rPr>
              <a:t>семейството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.</a:t>
            </a:r>
          </a:p>
          <a:p>
            <a:pPr algn="just">
              <a:buNone/>
            </a:pPr>
            <a:endParaRPr lang="bg-BG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142852"/>
            <a:ext cx="5072098" cy="2857520"/>
          </a:xfrm>
          <a:prstGeom prst="rect">
            <a:avLst/>
          </a:prstGeom>
          <a:noFill/>
          <a:ln w="38100">
            <a:solidFill>
              <a:srgbClr val="D49C2C"/>
            </a:solidFill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214686"/>
            <a:ext cx="4214842" cy="3143272"/>
          </a:xfrm>
          <a:prstGeom prst="rect">
            <a:avLst/>
          </a:prstGeom>
          <a:noFill/>
          <a:ln w="38100">
            <a:solidFill>
              <a:srgbClr val="D49C2C"/>
            </a:solidFill>
            <a:miter lim="800000"/>
            <a:headEnd/>
            <a:tailEnd/>
          </a:ln>
          <a:effectLst/>
        </p:spPr>
      </p:pic>
      <p:sp>
        <p:nvSpPr>
          <p:cNvPr id="5" name="Правоъгълник 4"/>
          <p:cNvSpPr/>
          <p:nvPr/>
        </p:nvSpPr>
        <p:spPr>
          <a:xfrm>
            <a:off x="5322086" y="35597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u="sng" dirty="0" smtClean="0"/>
              <a:t> </a:t>
            </a:r>
            <a:endParaRPr lang="bg-BG" dirty="0"/>
          </a:p>
        </p:txBody>
      </p:sp>
    </p:spTree>
  </p:cSld>
  <p:clrMapOvr>
    <a:masterClrMapping/>
  </p:clrMapOvr>
  <p:transition spd="med"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bg-BG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endParaRPr lang="bg-BG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428604"/>
            <a:ext cx="4429156" cy="4929222"/>
          </a:xfrm>
          <a:prstGeom prst="rect">
            <a:avLst/>
          </a:prstGeom>
          <a:noFill/>
          <a:ln w="38100">
            <a:solidFill>
              <a:srgbClr val="D49C2C"/>
            </a:solidFill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1214422"/>
            <a:ext cx="4000528" cy="5000660"/>
          </a:xfrm>
          <a:prstGeom prst="rect">
            <a:avLst/>
          </a:prstGeom>
          <a:noFill/>
          <a:ln w="38100">
            <a:solidFill>
              <a:srgbClr val="D49C2C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 rot="21323182">
            <a:off x="571472" y="283920"/>
            <a:ext cx="3714776" cy="5143536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  <p:pic>
        <p:nvPicPr>
          <p:cNvPr id="1027" name="Picture 3" descr="d:\Users\admin\Desktop\снимки презентация за дг\17813981_10206337059144568_1119908357_n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186111">
            <a:off x="4638701" y="1159651"/>
            <a:ext cx="4143404" cy="4929222"/>
          </a:xfrm>
          <a:prstGeom prst="rect">
            <a:avLst/>
          </a:prstGeom>
          <a:noFill/>
          <a:ln w="38100">
            <a:solidFill>
              <a:srgbClr val="D49C2C"/>
            </a:solidFill>
          </a:ln>
        </p:spPr>
      </p:pic>
    </p:spTree>
  </p:cSld>
  <p:clrMapOvr>
    <a:masterClrMapping/>
  </p:clrMapOvr>
  <p:transition spd="med"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bg-BG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endParaRPr lang="bg-BG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204167">
            <a:off x="571472" y="571480"/>
            <a:ext cx="7715304" cy="5643602"/>
          </a:xfrm>
          <a:prstGeom prst="rect">
            <a:avLst/>
          </a:prstGeom>
          <a:noFill/>
          <a:ln w="38100">
            <a:solidFill>
              <a:srgbClr val="D49C2C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>
            <a:normAutofit/>
          </a:bodyPr>
          <a:lstStyle/>
          <a:p>
            <a:pPr marL="0" indent="450000" algn="just">
              <a:buNone/>
            </a:pPr>
            <a:r>
              <a:rPr lang="bg-BG" dirty="0" smtClean="0">
                <a:solidFill>
                  <a:srgbClr val="FF0000"/>
                </a:solidFill>
                <a:latin typeface="Monotype Corsiva" pitchFamily="66" charset="0"/>
              </a:rPr>
              <a:t>Има нещо величаво и сакрално в благородното дело да създадеш детска градина, да вградиш в нея мечтите си, да и вдъхнеш неповторим дух, всичко това да превърнеш в традиция и най-трудното - с любов да я предадеш на поколенията да я развиват и пазят, да продължат делото. </a:t>
            </a:r>
          </a:p>
          <a:p>
            <a:pPr marL="0" indent="450000" algn="just">
              <a:buNone/>
            </a:pPr>
            <a:r>
              <a:rPr lang="bg-BG" dirty="0" smtClean="0">
                <a:solidFill>
                  <a:srgbClr val="FF0000"/>
                </a:solidFill>
                <a:latin typeface="Monotype Corsiva" pitchFamily="66" charset="0"/>
              </a:rPr>
              <a:t>Такова благородно дело е нашата детска  градина, която обединява през годините хиляди хора - учители, деца, техните родители, служители, общественици. Обединява ни с онова нещо- позитивно и съзидателно, което е невидимо за очите и се пази, и носи само в сърцето.</a:t>
            </a:r>
            <a:endParaRPr lang="bg-BG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 advClick="0" advTm="1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Живост">
  <a:themeElements>
    <a:clrScheme name="Степени на сивото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Живост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Живост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1877</TotalTime>
  <Words>384</Words>
  <Application>Microsoft Office PowerPoint</Application>
  <PresentationFormat>Презентация на цял екран (4:3)</PresentationFormat>
  <Paragraphs>33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19</vt:i4>
      </vt:variant>
    </vt:vector>
  </HeadingPairs>
  <TitlesOfParts>
    <vt:vector size="20" baseType="lpstr">
      <vt:lpstr>Живост</vt:lpstr>
      <vt:lpstr>         От миналото през настоящето, към бъдещето на детска градина “Пролет”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Засаждане алея на випуск – 2017г.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246</cp:revision>
  <dcterms:created xsi:type="dcterms:W3CDTF">2016-11-26T18:18:24Z</dcterms:created>
  <dcterms:modified xsi:type="dcterms:W3CDTF">2020-01-30T08:36:23Z</dcterms:modified>
</cp:coreProperties>
</file>