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65" r:id="rId5"/>
    <p:sldId id="296" r:id="rId6"/>
    <p:sldId id="285" r:id="rId7"/>
    <p:sldId id="297" r:id="rId8"/>
    <p:sldId id="283" r:id="rId9"/>
    <p:sldId id="286" r:id="rId10"/>
    <p:sldId id="298" r:id="rId11"/>
    <p:sldId id="287" r:id="rId12"/>
    <p:sldId id="267" r:id="rId13"/>
    <p:sldId id="284" r:id="rId14"/>
    <p:sldId id="289" r:id="rId15"/>
    <p:sldId id="269" r:id="rId16"/>
    <p:sldId id="290" r:id="rId17"/>
    <p:sldId id="299" r:id="rId18"/>
    <p:sldId id="291" r:id="rId19"/>
    <p:sldId id="270" r:id="rId20"/>
    <p:sldId id="266" r:id="rId21"/>
    <p:sldId id="300" r:id="rId22"/>
    <p:sldId id="301" r:id="rId23"/>
    <p:sldId id="302" r:id="rId24"/>
    <p:sldId id="271" r:id="rId25"/>
  </p:sldIdLst>
  <p:sldSz cx="12188825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4" autoAdjust="0"/>
    <p:restoredTop sz="94629" autoAdjust="0"/>
  </p:normalViewPr>
  <p:slideViewPr>
    <p:cSldViewPr showGuides="1">
      <p:cViewPr varScale="1">
        <p:scale>
          <a:sx n="69" d="100"/>
          <a:sy n="69" d="100"/>
        </p:scale>
        <p:origin x="-780" y="-10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2772" y="78"/>
      </p:cViewPr>
      <p:guideLst>
        <p:guide orient="horz" pos="2932"/>
        <p:guide pos="221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latinLnBrk="0">
              <a:defRPr lang="bg-BG"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978132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latinLnBrk="0">
              <a:defRPr lang="bg-BG" sz="1200"/>
            </a:lvl1pPr>
          </a:lstStyle>
          <a:p>
            <a:fld id="{9E067D8E-44C5-4DF1-828A-2D6F6466B48C}" type="datetime1">
              <a:rPr lang="bg-BG" smtClean="0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latinLnBrk="0">
              <a:defRPr lang="bg-BG" sz="1200"/>
            </a:lvl1pPr>
          </a:lstStyle>
          <a:p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latinLnBrk="0">
              <a:defRPr lang="bg-BG" sz="1200"/>
            </a:lvl1pPr>
          </a:lstStyle>
          <a:p>
            <a:fld id="{C4FD142E-5B44-489E-8F73-9E67242E680D}" type="slidenum">
              <a:rPr lang="bg-BG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1961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latinLnBrk="0">
              <a:defRPr lang="bg-BG"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latinLnBrk="0">
              <a:defRPr lang="bg-BG" sz="1200"/>
            </a:lvl1pPr>
          </a:lstStyle>
          <a:p>
            <a:fld id="{071553C6-6307-4C46-BA01-313D6271597E}" type="datetime1">
              <a:rPr lang="bg-BG" smtClean="0"/>
              <a:pPr/>
              <a:t>29.5.2019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latinLnBrk="0">
              <a:defRPr lang="bg-BG"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latinLnBrk="0">
              <a:defRPr lang="bg-BG" sz="1200"/>
            </a:lvl1pPr>
          </a:lstStyle>
          <a:p>
            <a:fld id="{F93199CD-3E1B-4AE6-990F-76F925F5EA9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bg-BG" smtClean="0"/>
              <a:pPr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6772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bg-BG" smtClean="0"/>
              <a:pPr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612410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bg-BG" smtClean="0"/>
              <a:pPr/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773579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bg-BG" smtClean="0"/>
              <a:pPr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445187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bg-BG" smtClean="0"/>
              <a:pPr/>
              <a:t>21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896255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2414" y="1600201"/>
            <a:ext cx="9144000" cy="2971799"/>
          </a:xfrm>
        </p:spPr>
        <p:txBody>
          <a:bodyPr anchor="b">
            <a:normAutofit/>
          </a:bodyPr>
          <a:lstStyle>
            <a:lvl1pPr latinLnBrk="0">
              <a:lnSpc>
                <a:spcPct val="85000"/>
              </a:lnSpc>
              <a:defRPr lang="bg-BG" sz="6600">
                <a:solidFill>
                  <a:schemeClr val="tx1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2412" y="4724400"/>
            <a:ext cx="9144001" cy="9906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bg-BG" sz="2400" cap="none" baseline="0">
                <a:solidFill>
                  <a:schemeClr val="accent2"/>
                </a:solidFill>
              </a:defRPr>
            </a:lvl1pPr>
            <a:lvl2pPr marL="4572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dirty="0"/>
              <a:t>Щракнете, за да редактирате стила на подзаглавието на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949990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ертикална картина на 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картина 8"/>
          <p:cNvSpPr>
            <a:spLocks noGrp="1"/>
          </p:cNvSpPr>
          <p:nvPr>
            <p:ph type="pic" sz="quarter" idx="10"/>
          </p:nvPr>
        </p:nvSpPr>
        <p:spPr>
          <a:xfrm>
            <a:off x="0" y="609600"/>
            <a:ext cx="7008813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800"/>
            </a:lvl1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7237411" y="1600200"/>
            <a:ext cx="4343402" cy="3733800"/>
          </a:xfrm>
        </p:spPr>
        <p:txBody>
          <a:bodyPr anchor="t">
            <a:normAutofit/>
          </a:bodyPr>
          <a:lstStyle>
            <a:lvl1pPr latinLnBrk="0">
              <a:lnSpc>
                <a:spcPct val="85000"/>
              </a:lnSpc>
              <a:defRPr lang="bg-BG" sz="6600">
                <a:solidFill>
                  <a:schemeClr val="tx1"/>
                </a:solidFill>
              </a:defRPr>
            </a:lvl1pPr>
          </a:lstStyle>
          <a:p>
            <a:r>
              <a:rPr lang="bg-BG" dirty="0"/>
              <a:t>Щракнете, за да добавите име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7237411" y="5562600"/>
            <a:ext cx="4343401" cy="762000"/>
          </a:xfrm>
        </p:spPr>
        <p:txBody>
          <a:bodyPr anchor="b">
            <a:normAutofit/>
          </a:bodyPr>
          <a:lstStyle>
            <a:lvl1pPr marL="0" indent="0" algn="l" latinLnBrk="0">
              <a:lnSpc>
                <a:spcPct val="110000"/>
              </a:lnSpc>
              <a:spcBef>
                <a:spcPts val="0"/>
              </a:spcBef>
              <a:buNone/>
              <a:defRPr lang="bg-BG" sz="1800" cap="none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dirty="0"/>
              <a:t>Щракнете, за да редактирате стила на подзаглавието на образеца</a:t>
            </a:r>
          </a:p>
        </p:txBody>
      </p:sp>
      <p:sp>
        <p:nvSpPr>
          <p:cNvPr id="11" name="Контейнер за текст 10"/>
          <p:cNvSpPr>
            <a:spLocks noGrp="1"/>
          </p:cNvSpPr>
          <p:nvPr>
            <p:ph type="body" sz="quarter" idx="11" hasCustomPrompt="1"/>
          </p:nvPr>
        </p:nvSpPr>
        <p:spPr>
          <a:xfrm>
            <a:off x="7237411" y="533400"/>
            <a:ext cx="4343402" cy="838200"/>
          </a:xfrm>
        </p:spPr>
        <p:txBody>
          <a:bodyPr anchor="ctr">
            <a:noAutofit/>
          </a:bodyPr>
          <a:lstStyle>
            <a:lvl1pPr marL="0" indent="0" algn="l" latinLnBrk="0">
              <a:lnSpc>
                <a:spcPct val="85000"/>
              </a:lnSpc>
              <a:spcBef>
                <a:spcPts val="0"/>
              </a:spcBef>
              <a:buNone/>
              <a:defRPr lang="bg-BG" sz="4800" b="0" baseline="0">
                <a:solidFill>
                  <a:schemeClr val="accent2"/>
                </a:solidFill>
              </a:defRPr>
            </a:lvl1pPr>
            <a:lvl2pPr marL="0" indent="0" algn="r" latinLnBrk="0">
              <a:buNone/>
              <a:defRPr lang="bg-BG" sz="5400" b="0" baseline="0">
                <a:solidFill>
                  <a:schemeClr val="bg1"/>
                </a:solidFill>
              </a:defRPr>
            </a:lvl2pPr>
            <a:lvl3pPr marL="0" indent="0" algn="r" latinLnBrk="0">
              <a:buNone/>
              <a:defRPr lang="bg-BG" sz="5400" b="0" baseline="0">
                <a:solidFill>
                  <a:schemeClr val="bg1"/>
                </a:solidFill>
              </a:defRPr>
            </a:lvl3pPr>
            <a:lvl4pPr marL="0" indent="0" algn="r" latinLnBrk="0">
              <a:buNone/>
              <a:defRPr lang="bg-BG" sz="5400" b="0" baseline="0">
                <a:solidFill>
                  <a:schemeClr val="bg1"/>
                </a:solidFill>
              </a:defRPr>
            </a:lvl4pPr>
            <a:lvl5pPr marL="0" indent="0" algn="r" latinLnBrk="0">
              <a:buNone/>
              <a:defRPr lang="bg-BG" sz="5400" b="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bg-BG" dirty="0"/>
              <a:t>Година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28726710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отляво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609600"/>
            <a:ext cx="8075612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56613" y="1600200"/>
            <a:ext cx="3124200" cy="2438400"/>
          </a:xfrm>
        </p:spPr>
        <p:txBody>
          <a:bodyPr anchor="b">
            <a:normAutofit/>
          </a:bodyPr>
          <a:lstStyle>
            <a:lvl1pPr algn="l" latinLnBrk="0">
              <a:lnSpc>
                <a:spcPct val="85000"/>
              </a:lnSpc>
              <a:defRPr lang="bg-BG"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8456613" y="4191000"/>
            <a:ext cx="3124200" cy="18288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33259437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отдясно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13213" y="609600"/>
            <a:ext cx="8075612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3550" y="1600200"/>
            <a:ext cx="3124200" cy="2438400"/>
          </a:xfrm>
        </p:spPr>
        <p:txBody>
          <a:bodyPr anchor="b">
            <a:normAutofit/>
          </a:bodyPr>
          <a:lstStyle>
            <a:lvl1pPr algn="l" latinLnBrk="0">
              <a:lnSpc>
                <a:spcPct val="85000"/>
              </a:lnSpc>
              <a:defRPr lang="bg-BG"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603550" y="4191000"/>
            <a:ext cx="3124200" cy="18288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82025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Четири картини отляво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63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56614" y="1600200"/>
            <a:ext cx="3124200" cy="2438400"/>
          </a:xfrm>
        </p:spPr>
        <p:txBody>
          <a:bodyPr anchor="b">
            <a:normAutofit/>
          </a:bodyPr>
          <a:lstStyle>
            <a:lvl1pPr algn="l" latinLnBrk="0">
              <a:lnSpc>
                <a:spcPct val="85000"/>
              </a:lnSpc>
              <a:defRPr lang="bg-BG"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8456614" y="4191000"/>
            <a:ext cx="3124200" cy="18288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4109756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6" name="Контейнер за картина 2"/>
          <p:cNvSpPr>
            <a:spLocks noGrp="1"/>
          </p:cNvSpPr>
          <p:nvPr>
            <p:ph type="pic" idx="11"/>
          </p:nvPr>
        </p:nvSpPr>
        <p:spPr>
          <a:xfrm>
            <a:off x="4163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7" name="Контейнер за картина 2"/>
          <p:cNvSpPr>
            <a:spLocks noGrp="1"/>
          </p:cNvSpPr>
          <p:nvPr>
            <p:ph type="pic" idx="12"/>
          </p:nvPr>
        </p:nvSpPr>
        <p:spPr>
          <a:xfrm>
            <a:off x="4109756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9" name="Контейнер за долен колонтитул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Контейнер за номер на слайд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07164609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Четири картини отдясно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3550" y="1600200"/>
            <a:ext cx="3124200" cy="2438400"/>
          </a:xfrm>
        </p:spPr>
        <p:txBody>
          <a:bodyPr anchor="b">
            <a:normAutofit/>
          </a:bodyPr>
          <a:lstStyle>
            <a:lvl1pPr algn="l" latinLnBrk="0">
              <a:lnSpc>
                <a:spcPct val="85000"/>
              </a:lnSpc>
              <a:defRPr lang="bg-BG"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603550" y="4191000"/>
            <a:ext cx="3124200" cy="18288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6" name="Контейнер за картина 2"/>
          <p:cNvSpPr>
            <a:spLocks noGrp="1"/>
          </p:cNvSpPr>
          <p:nvPr>
            <p:ph type="pic" idx="11"/>
          </p:nvPr>
        </p:nvSpPr>
        <p:spPr>
          <a:xfrm>
            <a:off x="4105592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7" name="Контейнер за картина 2"/>
          <p:cNvSpPr>
            <a:spLocks noGrp="1"/>
          </p:cNvSpPr>
          <p:nvPr>
            <p:ph type="pic" idx="12"/>
          </p:nvPr>
        </p:nvSpPr>
        <p:spPr>
          <a:xfrm>
            <a:off x="8211185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9" name="Контейнер за долен колонтитул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Контейнер за номер на слайд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993763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Шест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онтейнер за картина 2"/>
          <p:cNvSpPr>
            <a:spLocks noGrp="1"/>
          </p:cNvSpPr>
          <p:nvPr>
            <p:ph type="pic" idx="13"/>
          </p:nvPr>
        </p:nvSpPr>
        <p:spPr>
          <a:xfrm>
            <a:off x="0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9" name="Контейнер за картина 2"/>
          <p:cNvSpPr>
            <a:spLocks noGrp="1"/>
          </p:cNvSpPr>
          <p:nvPr>
            <p:ph type="pic" idx="14"/>
          </p:nvPr>
        </p:nvSpPr>
        <p:spPr>
          <a:xfrm>
            <a:off x="0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6" name="Контейнер за картина 2"/>
          <p:cNvSpPr>
            <a:spLocks noGrp="1"/>
          </p:cNvSpPr>
          <p:nvPr>
            <p:ph type="pic" idx="11"/>
          </p:nvPr>
        </p:nvSpPr>
        <p:spPr>
          <a:xfrm>
            <a:off x="4105592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7" name="Контейнер за картина 2"/>
          <p:cNvSpPr>
            <a:spLocks noGrp="1"/>
          </p:cNvSpPr>
          <p:nvPr>
            <p:ph type="pic" idx="12"/>
          </p:nvPr>
        </p:nvSpPr>
        <p:spPr>
          <a:xfrm>
            <a:off x="8211185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Контейнер за номер на слайд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1587356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отляво с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-1" y="608076"/>
            <a:ext cx="6035040" cy="5641848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6551613" y="1828800"/>
            <a:ext cx="5029200" cy="4038600"/>
          </a:xfrm>
        </p:spPr>
        <p:txBody>
          <a:bodyPr anchor="ctr"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800"/>
              </a:spcBef>
              <a:buNone/>
              <a:defRPr lang="bg-BG" sz="2800" i="1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1387739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отдясно с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6153785" y="609600"/>
            <a:ext cx="60350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608013" y="1828800"/>
            <a:ext cx="5029200" cy="4038600"/>
          </a:xfrm>
        </p:spPr>
        <p:txBody>
          <a:bodyPr anchor="ctr"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800"/>
              </a:spcBef>
              <a:buNone/>
              <a:defRPr lang="bg-BG" sz="2800" i="1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620990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еднакви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609600"/>
            <a:ext cx="60350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6153785" y="609600"/>
            <a:ext cx="60350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6706621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вертикални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онтейнер за картина 2"/>
          <p:cNvSpPr>
            <a:spLocks noGrp="1"/>
          </p:cNvSpPr>
          <p:nvPr>
            <p:ph type="pic" idx="13"/>
          </p:nvPr>
        </p:nvSpPr>
        <p:spPr>
          <a:xfrm>
            <a:off x="0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Контейнер за номер на слайд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0935425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артини отляво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63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43523" y="1600200"/>
            <a:ext cx="3124200" cy="2438400"/>
          </a:xfrm>
        </p:spPr>
        <p:txBody>
          <a:bodyPr anchor="b">
            <a:normAutofit/>
          </a:bodyPr>
          <a:lstStyle>
            <a:lvl1pPr algn="l" latinLnBrk="0">
              <a:lnSpc>
                <a:spcPct val="85000"/>
              </a:lnSpc>
              <a:defRPr lang="bg-BG"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8443523" y="4191000"/>
            <a:ext cx="3124200" cy="18288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4109756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9" name="Контейнер за долен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Контейнер за номер на слайд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141548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артини отдясно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3550" y="1600200"/>
            <a:ext cx="3124200" cy="2438400"/>
          </a:xfrm>
        </p:spPr>
        <p:txBody>
          <a:bodyPr anchor="b">
            <a:normAutofit/>
          </a:bodyPr>
          <a:lstStyle>
            <a:lvl1pPr algn="l" latinLnBrk="0">
              <a:lnSpc>
                <a:spcPct val="85000"/>
              </a:lnSpc>
              <a:defRPr lang="bg-BG"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603550" y="4191000"/>
            <a:ext cx="3124200" cy="18288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9" name="Контейнер за долен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Контейнер за номер на слайд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37688538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13212" y="609600"/>
            <a:ext cx="8075613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0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792116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редуващи се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609600"/>
            <a:ext cx="8075613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21820846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" y="609600"/>
            <a:ext cx="8075611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7" name="Контейнер за картина 2"/>
          <p:cNvSpPr>
            <a:spLocks noGrp="1"/>
          </p:cNvSpPr>
          <p:nvPr>
            <p:ph type="pic" idx="12"/>
          </p:nvPr>
        </p:nvSpPr>
        <p:spPr>
          <a:xfrm>
            <a:off x="8211185" y="35052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9008427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редуващи се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13214" y="609600"/>
            <a:ext cx="8075611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0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7" name="Контейнер за картина 2"/>
          <p:cNvSpPr>
            <a:spLocks noGrp="1"/>
          </p:cNvSpPr>
          <p:nvPr>
            <p:ph type="pic" idx="12"/>
          </p:nvPr>
        </p:nvSpPr>
        <p:spPr>
          <a:xfrm>
            <a:off x="0" y="35052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1" name="Контейнер за номер на слайд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34855904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ет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онтейнер за картина 2"/>
          <p:cNvSpPr>
            <a:spLocks noGrp="1"/>
          </p:cNvSpPr>
          <p:nvPr>
            <p:ph type="pic" idx="13"/>
          </p:nvPr>
        </p:nvSpPr>
        <p:spPr>
          <a:xfrm>
            <a:off x="0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9" name="Контейнер за картина 2"/>
          <p:cNvSpPr>
            <a:spLocks noGrp="1"/>
          </p:cNvSpPr>
          <p:nvPr>
            <p:ph type="pic" idx="14"/>
          </p:nvPr>
        </p:nvSpPr>
        <p:spPr>
          <a:xfrm>
            <a:off x="0" y="35052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5" name="Контейнер за картина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7" name="Контейнер за картина 2"/>
          <p:cNvSpPr>
            <a:spLocks noGrp="1"/>
          </p:cNvSpPr>
          <p:nvPr>
            <p:ph type="pic" idx="12"/>
          </p:nvPr>
        </p:nvSpPr>
        <p:spPr>
          <a:xfrm>
            <a:off x="8211185" y="35052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1" name="Контейнер за номер на слайд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9166623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Една карти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-64" y="609600"/>
            <a:ext cx="12188952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7357850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lang="bg-BG"/>
            </a:lvl5pPr>
            <a:lvl6pPr latinLnBrk="0">
              <a:defRPr lang="bg-BG"/>
            </a:lvl6pPr>
            <a:lvl7pPr latinLnBrk="0">
              <a:defRPr lang="bg-BG"/>
            </a:lvl7pPr>
            <a:lvl8pPr latinLnBrk="0">
              <a:defRPr lang="bg-BG"/>
            </a:lvl8pPr>
            <a:lvl9pPr latinLnBrk="0">
              <a:defRPr lang="bg-BG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7382540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2414" y="2514600"/>
            <a:ext cx="9144000" cy="2895600"/>
          </a:xfrm>
        </p:spPr>
        <p:txBody>
          <a:bodyPr anchor="b">
            <a:normAutofit/>
          </a:bodyPr>
          <a:lstStyle>
            <a:lvl1pPr algn="l" latinLnBrk="0">
              <a:defRPr lang="bg-BG" sz="4800" b="0" cap="none" baseline="0"/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2413" y="1257300"/>
            <a:ext cx="9144000" cy="1143000"/>
          </a:xfrm>
        </p:spPr>
        <p:txBody>
          <a:bodyPr anchor="t">
            <a:normAutofit/>
          </a:bodyPr>
          <a:lstStyle>
            <a:lvl1pPr marL="0" indent="0" latinLnBrk="0">
              <a:lnSpc>
                <a:spcPct val="85000"/>
              </a:lnSpc>
              <a:spcBef>
                <a:spcPts val="0"/>
              </a:spcBef>
              <a:buNone/>
              <a:defRPr lang="bg-BG" sz="2400" cap="none" baseline="0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bg-BG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bg-BG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76181331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2" cy="1219200"/>
          </a:xfrm>
        </p:spPr>
        <p:txBody>
          <a:bodyPr/>
          <a:lstStyle/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522412" y="1828800"/>
            <a:ext cx="4419599" cy="4419600"/>
          </a:xfrm>
        </p:spPr>
        <p:txBody>
          <a:bodyPr>
            <a:normAutofit/>
          </a:bodyPr>
          <a:lstStyle>
            <a:lvl1pPr latinLnBrk="0">
              <a:defRPr lang="bg-BG" sz="2400"/>
            </a:lvl1pPr>
            <a:lvl2pPr latinLnBrk="0">
              <a:defRPr lang="bg-BG" sz="2000"/>
            </a:lvl2pPr>
            <a:lvl3pPr latinLnBrk="0">
              <a:defRPr lang="bg-BG" sz="1800"/>
            </a:lvl3pPr>
            <a:lvl4pPr latinLnBrk="0">
              <a:defRPr lang="bg-BG" sz="1600"/>
            </a:lvl4pPr>
            <a:lvl5pPr latinLnBrk="0">
              <a:defRPr lang="bg-BG" sz="1600"/>
            </a:lvl5pPr>
            <a:lvl6pPr latinLnBrk="0">
              <a:defRPr lang="bg-BG" sz="1600"/>
            </a:lvl6pPr>
            <a:lvl7pPr latinLnBrk="0">
              <a:defRPr lang="bg-BG" sz="1600"/>
            </a:lvl7pPr>
            <a:lvl8pPr latinLnBrk="0">
              <a:defRPr lang="bg-BG" sz="1600"/>
            </a:lvl8pPr>
            <a:lvl9pPr latinLnBrk="0">
              <a:defRPr lang="bg-BG" sz="16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/>
          </p:nvPr>
        </p:nvSpPr>
        <p:spPr>
          <a:xfrm>
            <a:off x="6246814" y="1828800"/>
            <a:ext cx="4419600" cy="4419600"/>
          </a:xfrm>
        </p:spPr>
        <p:txBody>
          <a:bodyPr>
            <a:normAutofit/>
          </a:bodyPr>
          <a:lstStyle>
            <a:lvl1pPr latinLnBrk="0">
              <a:defRPr lang="bg-BG" sz="2400"/>
            </a:lvl1pPr>
            <a:lvl2pPr latinLnBrk="0">
              <a:defRPr lang="bg-BG" sz="2000"/>
            </a:lvl2pPr>
            <a:lvl3pPr latinLnBrk="0">
              <a:defRPr lang="bg-BG" sz="1800"/>
            </a:lvl3pPr>
            <a:lvl4pPr latinLnBrk="0">
              <a:defRPr lang="bg-BG" sz="1600"/>
            </a:lvl4pPr>
            <a:lvl5pPr latinLnBrk="0">
              <a:defRPr lang="bg-BG" sz="1600"/>
            </a:lvl5pPr>
            <a:lvl6pPr latinLnBrk="0">
              <a:defRPr lang="bg-BG" sz="1600"/>
            </a:lvl6pPr>
            <a:lvl7pPr latinLnBrk="0">
              <a:defRPr lang="bg-BG" sz="1600"/>
            </a:lvl7pPr>
            <a:lvl8pPr latinLnBrk="0">
              <a:defRPr lang="bg-BG" sz="1600"/>
            </a:lvl8pPr>
            <a:lvl9pPr latinLnBrk="0">
              <a:defRPr lang="bg-BG" sz="16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82534076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ява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2" cy="1219200"/>
          </a:xfrm>
        </p:spPr>
        <p:txBody>
          <a:bodyPr/>
          <a:lstStyle>
            <a:lvl1pPr latinLnBrk="0">
              <a:defRPr lang="bg-BG"/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2412" y="1828800"/>
            <a:ext cx="4416552" cy="838200"/>
          </a:xfrm>
        </p:spPr>
        <p:txBody>
          <a:bodyPr anchor="ctr">
            <a:noAutofit/>
          </a:bodyPr>
          <a:lstStyle>
            <a:lvl1pPr marL="0" indent="0" latinLnBrk="0">
              <a:lnSpc>
                <a:spcPct val="85000"/>
              </a:lnSpc>
              <a:spcBef>
                <a:spcPts val="0"/>
              </a:spcBef>
              <a:buNone/>
              <a:defRPr lang="bg-BG" sz="2400" b="0" cap="none" baseline="0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bg-BG" sz="2000" b="1"/>
            </a:lvl2pPr>
            <a:lvl3pPr marL="914400" indent="0" latinLnBrk="0">
              <a:buNone/>
              <a:defRPr lang="bg-BG" sz="1800" b="1"/>
            </a:lvl3pPr>
            <a:lvl4pPr marL="1371600" indent="0" latinLnBrk="0">
              <a:buNone/>
              <a:defRPr lang="bg-BG" sz="1600" b="1"/>
            </a:lvl4pPr>
            <a:lvl5pPr marL="1828800" indent="0" latinLnBrk="0">
              <a:buNone/>
              <a:defRPr lang="bg-BG" sz="1600" b="1"/>
            </a:lvl5pPr>
            <a:lvl6pPr marL="2286000" indent="0" latinLnBrk="0">
              <a:buNone/>
              <a:defRPr lang="bg-BG" sz="1600" b="1"/>
            </a:lvl6pPr>
            <a:lvl7pPr marL="2743200" indent="0" latinLnBrk="0">
              <a:buNone/>
              <a:defRPr lang="bg-BG" sz="1600" b="1"/>
            </a:lvl7pPr>
            <a:lvl8pPr marL="3200400" indent="0" latinLnBrk="0">
              <a:buNone/>
              <a:defRPr lang="bg-BG" sz="1600" b="1"/>
            </a:lvl8pPr>
            <a:lvl9pPr marL="3657600" indent="0" latinLnBrk="0">
              <a:buNone/>
              <a:defRPr lang="bg-BG" sz="1600" b="1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/>
          </p:nvPr>
        </p:nvSpPr>
        <p:spPr>
          <a:xfrm>
            <a:off x="1522412" y="2743200"/>
            <a:ext cx="4416552" cy="3505200"/>
          </a:xfrm>
        </p:spPr>
        <p:txBody>
          <a:bodyPr>
            <a:normAutofit/>
          </a:bodyPr>
          <a:lstStyle>
            <a:lvl1pPr latinLnBrk="0">
              <a:defRPr lang="bg-BG" sz="2000"/>
            </a:lvl1pPr>
            <a:lvl2pPr latinLnBrk="0">
              <a:defRPr lang="bg-BG" sz="1800"/>
            </a:lvl2pPr>
            <a:lvl3pPr latinLnBrk="0">
              <a:defRPr lang="bg-BG" sz="1600"/>
            </a:lvl3pPr>
            <a:lvl4pPr latinLnBrk="0">
              <a:defRPr lang="bg-BG" sz="1400"/>
            </a:lvl4pPr>
            <a:lvl5pPr latinLnBrk="0">
              <a:defRPr lang="bg-BG" sz="1400"/>
            </a:lvl5pPr>
            <a:lvl6pPr latinLnBrk="0">
              <a:defRPr lang="bg-BG" sz="1400"/>
            </a:lvl6pPr>
            <a:lvl7pPr latinLnBrk="0">
              <a:defRPr lang="bg-BG" sz="1400"/>
            </a:lvl7pPr>
            <a:lvl8pPr latinLnBrk="0">
              <a:defRPr lang="bg-BG" sz="1400"/>
            </a:lvl8pPr>
            <a:lvl9pPr latinLnBrk="0">
              <a:defRPr lang="bg-BG" sz="14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249862" y="1828800"/>
            <a:ext cx="4416552" cy="838200"/>
          </a:xfrm>
        </p:spPr>
        <p:txBody>
          <a:bodyPr anchor="ctr">
            <a:noAutofit/>
          </a:bodyPr>
          <a:lstStyle>
            <a:lvl1pPr marL="0" indent="0" latinLnBrk="0">
              <a:lnSpc>
                <a:spcPct val="85000"/>
              </a:lnSpc>
              <a:spcBef>
                <a:spcPts val="0"/>
              </a:spcBef>
              <a:buNone/>
              <a:defRPr lang="bg-BG" sz="2400" b="0" cap="none" baseline="0">
                <a:solidFill>
                  <a:schemeClr val="accent2"/>
                </a:solidFill>
              </a:defRPr>
            </a:lvl1pPr>
            <a:lvl2pPr marL="457200" indent="0" latinLnBrk="0">
              <a:buNone/>
              <a:defRPr lang="bg-BG" sz="2000" b="1"/>
            </a:lvl2pPr>
            <a:lvl3pPr marL="914400" indent="0" latinLnBrk="0">
              <a:buNone/>
              <a:defRPr lang="bg-BG" sz="1800" b="1"/>
            </a:lvl3pPr>
            <a:lvl4pPr marL="1371600" indent="0" latinLnBrk="0">
              <a:buNone/>
              <a:defRPr lang="bg-BG" sz="1600" b="1"/>
            </a:lvl4pPr>
            <a:lvl5pPr marL="1828800" indent="0" latinLnBrk="0">
              <a:buNone/>
              <a:defRPr lang="bg-BG" sz="1600" b="1"/>
            </a:lvl5pPr>
            <a:lvl6pPr marL="2286000" indent="0" latinLnBrk="0">
              <a:buNone/>
              <a:defRPr lang="bg-BG" sz="1600" b="1"/>
            </a:lvl6pPr>
            <a:lvl7pPr marL="2743200" indent="0" latinLnBrk="0">
              <a:buNone/>
              <a:defRPr lang="bg-BG" sz="1600" b="1"/>
            </a:lvl7pPr>
            <a:lvl8pPr marL="3200400" indent="0" latinLnBrk="0">
              <a:buNone/>
              <a:defRPr lang="bg-BG" sz="1600" b="1"/>
            </a:lvl8pPr>
            <a:lvl9pPr marL="3657600" indent="0" latinLnBrk="0">
              <a:buNone/>
              <a:defRPr lang="bg-BG" sz="1600" b="1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249862" y="2743200"/>
            <a:ext cx="4416552" cy="3505200"/>
          </a:xfrm>
        </p:spPr>
        <p:txBody>
          <a:bodyPr>
            <a:normAutofit/>
          </a:bodyPr>
          <a:lstStyle>
            <a:lvl1pPr latinLnBrk="0">
              <a:defRPr lang="bg-BG" sz="2000"/>
            </a:lvl1pPr>
            <a:lvl2pPr latinLnBrk="0">
              <a:defRPr lang="bg-BG" sz="1800"/>
            </a:lvl2pPr>
            <a:lvl3pPr latinLnBrk="0">
              <a:defRPr lang="bg-BG" sz="1600"/>
            </a:lvl3pPr>
            <a:lvl4pPr latinLnBrk="0">
              <a:defRPr lang="bg-BG" sz="1400"/>
            </a:lvl4pPr>
            <a:lvl5pPr latinLnBrk="0">
              <a:defRPr lang="bg-BG" sz="1400"/>
            </a:lvl5pPr>
            <a:lvl6pPr latinLnBrk="0">
              <a:defRPr lang="bg-BG" sz="1400"/>
            </a:lvl6pPr>
            <a:lvl7pPr latinLnBrk="0">
              <a:defRPr lang="bg-BG" sz="1400"/>
            </a:lvl7pPr>
            <a:lvl8pPr latinLnBrk="0">
              <a:defRPr lang="bg-BG" sz="1400"/>
            </a:lvl8pPr>
            <a:lvl9pPr latinLnBrk="0">
              <a:defRPr lang="bg-BG" sz="14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0841950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62663140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60754012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551613" y="762000"/>
            <a:ext cx="5029200" cy="2667000"/>
          </a:xfrm>
        </p:spPr>
        <p:txBody>
          <a:bodyPr anchor="b">
            <a:noAutofit/>
          </a:bodyPr>
          <a:lstStyle>
            <a:lvl1pPr algn="l" latinLnBrk="0">
              <a:lnSpc>
                <a:spcPct val="85000"/>
              </a:lnSpc>
              <a:defRPr lang="bg-BG" sz="3200" b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574795" y="609600"/>
            <a:ext cx="5473580" cy="5638800"/>
          </a:xfrm>
        </p:spPr>
        <p:txBody>
          <a:bodyPr>
            <a:normAutofit/>
          </a:bodyPr>
          <a:lstStyle>
            <a:lvl1pPr latinLnBrk="0">
              <a:defRPr lang="bg-BG" sz="2400"/>
            </a:lvl1pPr>
            <a:lvl2pPr latinLnBrk="0">
              <a:defRPr lang="bg-BG" sz="2000"/>
            </a:lvl2pPr>
            <a:lvl3pPr latinLnBrk="0">
              <a:defRPr lang="bg-BG" sz="1800"/>
            </a:lvl3pPr>
            <a:lvl4pPr latinLnBrk="0">
              <a:defRPr lang="bg-BG" sz="1600"/>
            </a:lvl4pPr>
            <a:lvl5pPr latinLnBrk="0">
              <a:defRPr lang="bg-BG" sz="1600"/>
            </a:lvl5pPr>
            <a:lvl6pPr latinLnBrk="0">
              <a:defRPr lang="bg-BG" sz="1600" baseline="0"/>
            </a:lvl6pPr>
            <a:lvl7pPr latinLnBrk="0">
              <a:defRPr lang="bg-BG" sz="1600" baseline="0"/>
            </a:lvl7pPr>
            <a:lvl8pPr latinLnBrk="0">
              <a:defRPr lang="bg-BG" sz="1600" baseline="0"/>
            </a:lvl8pPr>
            <a:lvl9pPr latinLnBrk="0">
              <a:defRPr lang="bg-BG" sz="1600" baseline="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6551613" y="3581400"/>
            <a:ext cx="5029200" cy="24384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54498154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-64" y="609600"/>
            <a:ext cx="6046533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 latinLnBrk="0">
              <a:buNone/>
              <a:defRPr lang="bg-BG" sz="24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dirty="0"/>
              <a:t>Щракнете върху иконата, за да добавите картина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551614" y="762000"/>
            <a:ext cx="5029200" cy="2667000"/>
          </a:xfrm>
        </p:spPr>
        <p:txBody>
          <a:bodyPr anchor="b">
            <a:normAutofit/>
          </a:bodyPr>
          <a:lstStyle>
            <a:lvl1pPr algn="l" latinLnBrk="0">
              <a:lnSpc>
                <a:spcPct val="85000"/>
              </a:lnSpc>
              <a:defRPr lang="bg-BG"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6551614" y="3581400"/>
            <a:ext cx="5029200" cy="2438400"/>
          </a:xfrm>
        </p:spPr>
        <p:txBody>
          <a:bodyPr>
            <a:normAutofit/>
          </a:bodyPr>
          <a:lstStyle>
            <a:lvl1pPr marL="0" indent="0" latinLnBrk="0">
              <a:lnSpc>
                <a:spcPct val="110000"/>
              </a:lnSpc>
              <a:spcBef>
                <a:spcPts val="1200"/>
              </a:spcBef>
              <a:buNone/>
              <a:defRPr lang="bg-BG" sz="18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24917215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bg-BG"/>
            </a:lvl5pPr>
            <a:lvl6pPr latinLnBrk="0">
              <a:defRPr lang="bg-BG"/>
            </a:lvl6pPr>
            <a:lvl7pPr latinLnBrk="0">
              <a:defRPr lang="bg-BG"/>
            </a:lvl7pPr>
            <a:lvl8pPr latinLnBrk="0">
              <a:defRPr lang="bg-BG" baseline="0"/>
            </a:lvl8pPr>
            <a:lvl9pPr latinLnBrk="0">
              <a:defRPr lang="bg-BG" baseline="0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6009531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524001" cy="5638800"/>
          </a:xfrm>
        </p:spPr>
        <p:txBody>
          <a:bodyPr vert="eaVert"/>
          <a:lstStyle/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609600"/>
            <a:ext cx="7391399" cy="5638800"/>
          </a:xfrm>
        </p:spPr>
        <p:txBody>
          <a:bodyPr vert="eaVert"/>
          <a:lstStyle>
            <a:lvl5pPr latinLnBrk="0">
              <a:defRPr lang="bg-BG"/>
            </a:lvl5pPr>
            <a:lvl6pPr latinLnBrk="0">
              <a:defRPr lang="bg-BG"/>
            </a:lvl6pPr>
            <a:lvl7pPr latinLnBrk="0">
              <a:defRPr lang="bg-BG"/>
            </a:lvl7pPr>
            <a:lvl8pPr latinLnBrk="0">
              <a:defRPr lang="bg-BG"/>
            </a:lvl8pPr>
            <a:lvl9pPr latinLnBrk="0">
              <a:defRPr lang="bg-BG"/>
            </a:lvl9pPr>
          </a:lstStyle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bg-BG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0790354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2412" y="1828800"/>
            <a:ext cx="9144002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/>
              <a:t>Щракнете, за да редактирате стиловете на текста на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7770812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bg-BG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B47DF-3232-4154-9B96-A08D4C6002CB}" type="datetime1">
              <a:rPr lang="bg-BG" smtClean="0"/>
              <a:pPr/>
              <a:t>29.5.2019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2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bg-BG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9599612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bg-BG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8" r:id="rId3"/>
    <p:sldLayoutId id="2147483669" r:id="rId4"/>
    <p:sldLayoutId id="2147483670" r:id="rId5"/>
    <p:sldLayoutId id="2147483663" r:id="rId6"/>
    <p:sldLayoutId id="2147483667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65" r:id="rId14"/>
    <p:sldLayoutId id="2147483677" r:id="rId15"/>
    <p:sldLayoutId id="2147483664" r:id="rId16"/>
    <p:sldLayoutId id="2147483678" r:id="rId17"/>
    <p:sldLayoutId id="2147483679" r:id="rId18"/>
    <p:sldLayoutId id="2147483662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659" r:id="rId29"/>
  </p:sldLayoutIdLst>
  <p:transition spd="med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bg-BG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lang="bg-BG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lang="bg-BG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04088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50976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79576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26464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55064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01952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2414" y="1600201"/>
            <a:ext cx="9540550" cy="2971799"/>
          </a:xfrm>
        </p:spPr>
        <p:txBody>
          <a:bodyPr>
            <a:normAutofit/>
          </a:bodyPr>
          <a:lstStyle/>
          <a:p>
            <a:pPr algn="ctr"/>
            <a:r>
              <a:rPr sz="4400" dirty="0" err="1" smtClean="0"/>
              <a:t>Двадесета</a:t>
            </a:r>
            <a:r>
              <a:rPr sz="4400" dirty="0" smtClean="0"/>
              <a:t>  </a:t>
            </a:r>
            <a:br>
              <a:rPr sz="4400" dirty="0" smtClean="0"/>
            </a:br>
            <a:r>
              <a:rPr sz="4400" dirty="0" err="1" smtClean="0"/>
              <a:t>международна</a:t>
            </a:r>
            <a:r>
              <a:rPr sz="4400" dirty="0" smtClean="0"/>
              <a:t> </a:t>
            </a:r>
            <a:r>
              <a:rPr sz="4400" dirty="0" err="1" smtClean="0"/>
              <a:t>научно-практическа</a:t>
            </a:r>
            <a:r>
              <a:rPr sz="4400" dirty="0" smtClean="0"/>
              <a:t> </a:t>
            </a:r>
            <a:r>
              <a:rPr sz="4400" dirty="0" err="1" smtClean="0"/>
              <a:t>конференция</a:t>
            </a:r>
            <a:r>
              <a:rPr sz="4400" dirty="0" smtClean="0"/>
              <a:t> „</a:t>
            </a:r>
            <a:r>
              <a:rPr sz="4400" dirty="0" err="1" smtClean="0"/>
              <a:t>Съвременни</a:t>
            </a:r>
            <a:r>
              <a:rPr sz="4400" dirty="0" smtClean="0"/>
              <a:t> </a:t>
            </a:r>
            <a:r>
              <a:rPr sz="4400" dirty="0" err="1" smtClean="0"/>
              <a:t>тенденции</a:t>
            </a:r>
            <a:r>
              <a:rPr sz="4400" dirty="0" smtClean="0"/>
              <a:t> в </a:t>
            </a:r>
            <a:r>
              <a:rPr sz="4400" dirty="0" err="1" smtClean="0"/>
              <a:t>предучилищното</a:t>
            </a:r>
            <a:r>
              <a:rPr sz="4400" dirty="0" smtClean="0"/>
              <a:t> </a:t>
            </a:r>
            <a:r>
              <a:rPr sz="4400" dirty="0" err="1" smtClean="0"/>
              <a:t>възпитание</a:t>
            </a:r>
            <a:r>
              <a:rPr sz="4400" dirty="0" smtClean="0"/>
              <a:t>”</a:t>
            </a:r>
            <a:endParaRPr lang="bg-BG" sz="44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30-31.05.2019 г.</a:t>
            </a:r>
            <a:endParaRPr lang="bg-B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53" r="245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603550" y="1196752"/>
            <a:ext cx="3258614" cy="2841848"/>
          </a:xfrm>
        </p:spPr>
        <p:txBody>
          <a:bodyPr>
            <a:normAutofit/>
          </a:bodyPr>
          <a:lstStyle/>
          <a:p>
            <a:pPr algn="ctr"/>
            <a:r>
              <a:rPr lang="bg-BG" sz="3000" dirty="0" smtClean="0"/>
              <a:t>С благодарност да си спомним за подкрепата, която ни оказа доц. Димитър К. Димитров</a:t>
            </a:r>
            <a:endParaRPr lang="bg-BG" sz="30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  <p:transition spd="med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2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132" r="2132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8456612" y="836712"/>
            <a:ext cx="3542455" cy="3600400"/>
          </a:xfrm>
        </p:spPr>
        <p:txBody>
          <a:bodyPr>
            <a:noAutofit/>
          </a:bodyPr>
          <a:lstStyle/>
          <a:p>
            <a:pPr algn="ctr"/>
            <a:r>
              <a:rPr lang="bg-BG" sz="2200" dirty="0" smtClean="0"/>
              <a:t>Добре дошли, </a:t>
            </a:r>
            <a:br>
              <a:rPr lang="bg-BG" sz="2200" dirty="0" smtClean="0"/>
            </a:br>
            <a:r>
              <a:rPr lang="bg-BG" sz="2200" dirty="0" smtClean="0"/>
              <a:t>на международната научно практическа конференция “Съвременни тенденции в предучилищното възпитание” в </a:t>
            </a:r>
            <a:br>
              <a:rPr lang="bg-BG" sz="2200" dirty="0" smtClean="0"/>
            </a:br>
            <a:r>
              <a:rPr lang="bg-BG" sz="2200" dirty="0" smtClean="0"/>
              <a:t>гр. Сандански</a:t>
            </a:r>
            <a:endParaRPr lang="bg-BG" sz="22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456613" y="4653136"/>
            <a:ext cx="3124200" cy="1366664"/>
          </a:xfrm>
        </p:spPr>
        <p:txBody>
          <a:bodyPr/>
          <a:lstStyle/>
          <a:p>
            <a:r>
              <a:rPr lang="bg-BG" dirty="0" smtClean="0"/>
              <a:t>Ежегоден поздрав от организаторът на форума Мария </a:t>
            </a:r>
            <a:r>
              <a:rPr lang="bg-BG" dirty="0" err="1" smtClean="0"/>
              <a:t>Чинкова</a:t>
            </a:r>
            <a:endParaRPr lang="bg-BG" dirty="0"/>
          </a:p>
        </p:txBody>
      </p:sp>
    </p:spTree>
  </p:cSld>
  <p:clrMapOvr>
    <a:masterClrMapping/>
  </p:clrMapOvr>
  <p:transition spd="med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53" r="245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Част от участниците през 2019 година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IMG_20180510_14183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442" b="3442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8456613" y="1600200"/>
            <a:ext cx="3124200" cy="3757626"/>
          </a:xfrm>
        </p:spPr>
        <p:txBody>
          <a:bodyPr>
            <a:normAutofit/>
          </a:bodyPr>
          <a:lstStyle/>
          <a:p>
            <a:pPr algn="ctr"/>
            <a:r>
              <a:rPr lang="bg-BG" sz="2800" dirty="0" err="1" smtClean="0"/>
              <a:t>Конферентната</a:t>
            </a:r>
            <a:r>
              <a:rPr lang="bg-BG" sz="2800" dirty="0" smtClean="0"/>
              <a:t> зала на </a:t>
            </a:r>
            <a:r>
              <a:rPr lang="bg-BG" sz="2800" dirty="0" err="1" smtClean="0"/>
              <a:t>интерхотел</a:t>
            </a:r>
            <a:r>
              <a:rPr lang="bg-BG" sz="2800" dirty="0" smtClean="0"/>
              <a:t> Сандански –средище на дискусии за съвременните тенденции в предучилищното възпитание</a:t>
            </a:r>
            <a:endParaRPr lang="bg-BG" sz="28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53" r="245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8456613" y="1600200"/>
            <a:ext cx="3124200" cy="3757626"/>
          </a:xfrm>
        </p:spPr>
        <p:txBody>
          <a:bodyPr>
            <a:normAutofit/>
          </a:bodyPr>
          <a:lstStyle/>
          <a:p>
            <a:pPr algn="ctr"/>
            <a:r>
              <a:rPr lang="bg-BG" sz="2800" dirty="0" smtClean="0"/>
              <a:t>Изказване на Веска Радева от гр. Щип, директор на ДГ “АСТИБО”, която представя работата на колегите от детската градина</a:t>
            </a:r>
            <a:endParaRPr lang="bg-BG" sz="28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603550" y="1357298"/>
            <a:ext cx="3124200" cy="4214842"/>
          </a:xfrm>
        </p:spPr>
        <p:txBody>
          <a:bodyPr>
            <a:noAutofit/>
          </a:bodyPr>
          <a:lstStyle/>
          <a:p>
            <a:r>
              <a:rPr lang="bg-BG" sz="2400" dirty="0" err="1" smtClean="0"/>
              <a:t>Доц</a:t>
            </a:r>
            <a:r>
              <a:rPr lang="bg-BG" sz="2400" dirty="0" smtClean="0"/>
              <a:t> д-р Гергана Дянкова</a:t>
            </a:r>
            <a:br>
              <a:rPr lang="bg-BG" sz="2400" dirty="0" smtClean="0"/>
            </a:br>
            <a:r>
              <a:rPr lang="bg-BG" sz="2400" dirty="0" smtClean="0"/>
              <a:t>доц. д-р Веска </a:t>
            </a:r>
            <a:r>
              <a:rPr lang="bg-BG" sz="2400" dirty="0" err="1" smtClean="0"/>
              <a:t>Вардарева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>доц. д-р София Дерменджиева, преподаватели от ЮЗУ “Неофит Рилски”, ежегодни партньори при реализация на конференцията </a:t>
            </a:r>
            <a:endParaRPr lang="bg-BG" sz="24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7" name="Контейнер за картина 6" descr="1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450" b="3450"/>
          <a:stretch>
            <a:fillRect/>
          </a:stretch>
        </p:blipFill>
        <p:spPr/>
      </p:pic>
    </p:spTree>
  </p:cSld>
  <p:clrMapOvr>
    <a:masterClrMapping/>
  </p:clrMapOvr>
  <p:transition spd="med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53" r="245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2400" dirty="0" smtClean="0"/>
              <a:t>Децата от ДГ “Пролет” поднасят поздрав към участниците в деветото издание на форума.</a:t>
            </a:r>
            <a:endParaRPr lang="bg-BG" sz="24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онтейнер за картина 9" descr="IMG_20180510_141912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3442" b="3442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2000" smtClean="0"/>
              <a:t>Откриване на деветнадесета  международна научно-практическа конференция „Съвременни тенденции в предучилищното възпитание”</a:t>
            </a:r>
            <a:endParaRPr lang="bg-BG" sz="2000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6908291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IMG_20180510_14074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442" b="3442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Регистрация на участниците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53" r="245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8456613" y="1196752"/>
            <a:ext cx="31242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dirty="0" smtClean="0"/>
              <a:t>Димитър </a:t>
            </a:r>
            <a:r>
              <a:rPr lang="bg-BG" sz="2800" dirty="0" err="1" smtClean="0"/>
              <a:t>Кр</a:t>
            </a:r>
            <a:r>
              <a:rPr lang="bg-BG" sz="2800" dirty="0" smtClean="0"/>
              <a:t>. Димитров - </a:t>
            </a:r>
            <a:r>
              <a:rPr lang="bg-BG" sz="2800" dirty="0" err="1" smtClean="0"/>
              <a:t>Мастера</a:t>
            </a:r>
            <a:endParaRPr lang="bg-BG" sz="28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456613" y="2492896"/>
            <a:ext cx="3124200" cy="3526904"/>
          </a:xfrm>
        </p:spPr>
        <p:txBody>
          <a:bodyPr>
            <a:noAutofit/>
          </a:bodyPr>
          <a:lstStyle/>
          <a:p>
            <a:r>
              <a:rPr lang="bg-BG" dirty="0" smtClean="0"/>
              <a:t>Детският учител притежава шанса да има невероятно интересна и особено значима работа. Защото има за свой партньор деца – най-сложното и благодатно нещо на този свят, и защото действително бъдещето на всяко едно общество е в ръцете на неговите учители.</a:t>
            </a:r>
            <a:endParaRPr lang="bg-BG" dirty="0"/>
          </a:p>
        </p:txBody>
      </p:sp>
    </p:spTree>
  </p:cSld>
  <p:clrMapOvr>
    <a:masterClrMapping/>
  </p:clrMapOvr>
  <p:transition spd="med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Контейнер за картина 21" descr="25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512" r="1512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Споделени добри отзиви за работата на конференцията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pic>
        <p:nvPicPr>
          <p:cNvPr id="25" name="Контейнер за картина 24" descr="20180510_143232.jpg"/>
          <p:cNvPicPr>
            <a:picLocks noGrp="1" noChangeAspect="1"/>
          </p:cNvPicPr>
          <p:nvPr>
            <p:ph type="pic" idx="10"/>
          </p:nvPr>
        </p:nvPicPr>
        <p:blipFill>
          <a:blip r:embed="rId4" cstate="print"/>
          <a:srcRect t="4046" b="4046"/>
          <a:stretch>
            <a:fillRect/>
          </a:stretch>
        </p:blipFill>
        <p:spPr/>
      </p:pic>
      <p:pic>
        <p:nvPicPr>
          <p:cNvPr id="24" name="Контейнер за картина 23" descr="20180510_143321.jpg"/>
          <p:cNvPicPr>
            <a:picLocks noGrp="1" noChangeAspect="1"/>
          </p:cNvPicPr>
          <p:nvPr>
            <p:ph type="pic" idx="11"/>
          </p:nvPr>
        </p:nvPicPr>
        <p:blipFill>
          <a:blip r:embed="rId5" cstate="print"/>
          <a:srcRect t="4046" b="4046"/>
          <a:stretch>
            <a:fillRect/>
          </a:stretch>
        </p:blipFill>
        <p:spPr/>
      </p:pic>
      <p:pic>
        <p:nvPicPr>
          <p:cNvPr id="23" name="Контейнер за картина 22" descr="20180510_142337.jpg"/>
          <p:cNvPicPr>
            <a:picLocks noGrp="1" noChangeAspect="1"/>
          </p:cNvPicPr>
          <p:nvPr>
            <p:ph type="pic" idx="12"/>
          </p:nvPr>
        </p:nvPicPr>
        <p:blipFill>
          <a:blip r:embed="rId6" cstate="print"/>
          <a:srcRect t="4046" b="40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64518808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53" r="245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2800" dirty="0" smtClean="0"/>
              <a:t>Преподаватели от СУ  “Климент Охридски” участници във научно практическата конференция – 2007 година</a:t>
            </a:r>
            <a:endParaRPr lang="bg-BG" sz="28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1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450" b="3450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Всеки е успял да запечата кадър, спомен от съвместната ни работа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1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453" r="245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3100" dirty="0" smtClean="0"/>
              <a:t>Конференцията е с двадесет годишна история благодарение на Вас, участниците.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200" dirty="0" smtClean="0"/>
              <a:t>Благодаря Ви, мои съмишленици!</a:t>
            </a:r>
            <a:endParaRPr lang="bg-BG" sz="3200" dirty="0"/>
          </a:p>
        </p:txBody>
      </p:sp>
    </p:spTree>
  </p:cSld>
  <p:clrMapOvr>
    <a:masterClrMapping/>
  </p:clrMapOvr>
  <p:transition spd="med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Контейнер за картина 13" descr="IMG_20180510_175421.jpg"/>
          <p:cNvPicPr>
            <a:picLocks noGrp="1" noChangeAspect="1"/>
          </p:cNvPicPr>
          <p:nvPr>
            <p:ph type="pic" idx="13"/>
          </p:nvPr>
        </p:nvPicPr>
        <p:blipFill>
          <a:blip r:embed="rId3" cstate="print"/>
          <a:srcRect t="24142" b="24142"/>
          <a:stretch>
            <a:fillRect/>
          </a:stretch>
        </p:blipFill>
        <p:spPr/>
      </p:pic>
      <p:pic>
        <p:nvPicPr>
          <p:cNvPr id="19" name="Контейнер за картина 18" descr="20180510_143114.jpg"/>
          <p:cNvPicPr>
            <a:picLocks noGrp="1" noChangeAspect="1"/>
          </p:cNvPicPr>
          <p:nvPr>
            <p:ph type="pic" idx="14"/>
          </p:nvPr>
        </p:nvPicPr>
        <p:blipFill>
          <a:blip r:embed="rId4" cstate="print"/>
          <a:srcRect t="4046" b="4046"/>
          <a:stretch>
            <a:fillRect/>
          </a:stretch>
        </p:blipFill>
        <p:spPr/>
      </p:pic>
      <p:pic>
        <p:nvPicPr>
          <p:cNvPr id="20" name="Контейнер за картина 19" descr="20180510_143817.jpg"/>
          <p:cNvPicPr>
            <a:picLocks noGrp="1" noChangeAspect="1"/>
          </p:cNvPicPr>
          <p:nvPr>
            <p:ph type="pic" idx="1"/>
          </p:nvPr>
        </p:nvPicPr>
        <p:blipFill>
          <a:blip r:embed="rId5" cstate="print"/>
          <a:srcRect t="4046" b="4046"/>
          <a:stretch>
            <a:fillRect/>
          </a:stretch>
        </p:blipFill>
        <p:spPr/>
      </p:pic>
      <p:pic>
        <p:nvPicPr>
          <p:cNvPr id="18" name="Контейнер за картина 17" descr="20180510_143103.jpg"/>
          <p:cNvPicPr>
            <a:picLocks noGrp="1" noChangeAspect="1"/>
          </p:cNvPicPr>
          <p:nvPr>
            <p:ph type="pic" idx="10"/>
          </p:nvPr>
        </p:nvPicPr>
        <p:blipFill>
          <a:blip r:embed="rId6" cstate="print"/>
          <a:srcRect t="4046" b="4046"/>
          <a:stretch>
            <a:fillRect/>
          </a:stretch>
        </p:blipFill>
        <p:spPr/>
      </p:pic>
      <p:pic>
        <p:nvPicPr>
          <p:cNvPr id="15" name="Контейнер за картина 14" descr="IMG_20180510_161840.jpg"/>
          <p:cNvPicPr>
            <a:picLocks noGrp="1" noChangeAspect="1"/>
          </p:cNvPicPr>
          <p:nvPr>
            <p:ph type="pic" idx="11"/>
          </p:nvPr>
        </p:nvPicPr>
        <p:blipFill>
          <a:blip r:embed="rId7" cstate="print"/>
          <a:srcRect t="4046" b="4046"/>
          <a:stretch>
            <a:fillRect/>
          </a:stretch>
        </p:blipFill>
        <p:spPr/>
      </p:pic>
      <p:pic>
        <p:nvPicPr>
          <p:cNvPr id="23" name="Контейнер за картина 22" descr="IMG_20180510_145849.jpg"/>
          <p:cNvPicPr>
            <a:picLocks noGrp="1" noChangeAspect="1"/>
          </p:cNvPicPr>
          <p:nvPr>
            <p:ph type="pic" idx="12"/>
          </p:nvPr>
        </p:nvPicPr>
        <p:blipFill>
          <a:blip r:embed="rId8" cstate="print"/>
          <a:srcRect t="4046" b="40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01776781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картина 5" descr="IMG_20180510_130449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3442" b="3442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2000" dirty="0" err="1" smtClean="0"/>
              <a:t>Мария</a:t>
            </a:r>
            <a:r>
              <a:rPr sz="2000" dirty="0" smtClean="0"/>
              <a:t> </a:t>
            </a:r>
            <a:r>
              <a:rPr sz="2000" dirty="0" err="1" smtClean="0"/>
              <a:t>Чинкова</a:t>
            </a:r>
            <a:r>
              <a:rPr sz="2000" dirty="0" smtClean="0"/>
              <a:t> </a:t>
            </a:r>
            <a:r>
              <a:rPr lang="bg-BG" sz="2000" dirty="0" smtClean="0"/>
              <a:t>–</a:t>
            </a:r>
            <a:r>
              <a:rPr sz="2000" dirty="0" smtClean="0"/>
              <a:t> </a:t>
            </a:r>
            <a:r>
              <a:rPr sz="2000" dirty="0" err="1" smtClean="0"/>
              <a:t>инициатор</a:t>
            </a:r>
            <a:r>
              <a:rPr sz="2000" dirty="0" smtClean="0"/>
              <a:t> и </a:t>
            </a:r>
            <a:r>
              <a:rPr sz="2000" dirty="0" err="1" smtClean="0"/>
              <a:t>организатор</a:t>
            </a:r>
            <a:r>
              <a:rPr sz="2000" dirty="0" smtClean="0"/>
              <a:t> </a:t>
            </a:r>
            <a:r>
              <a:rPr sz="2000" err="1" smtClean="0"/>
              <a:t>на</a:t>
            </a:r>
            <a:r>
              <a:rPr sz="2000" smtClean="0"/>
              <a:t> </a:t>
            </a:r>
            <a:br>
              <a:rPr sz="2000" smtClean="0"/>
            </a:br>
            <a:r>
              <a:rPr sz="2000" smtClean="0"/>
              <a:t>Двадесет </a:t>
            </a:r>
            <a:r>
              <a:rPr sz="2000" dirty="0" err="1" smtClean="0"/>
              <a:t>издания</a:t>
            </a:r>
            <a:r>
              <a:rPr sz="2000" dirty="0" smtClean="0"/>
              <a:t> </a:t>
            </a:r>
            <a:r>
              <a:rPr sz="2000" dirty="0" err="1" smtClean="0"/>
              <a:t>на</a:t>
            </a:r>
            <a:r>
              <a:rPr sz="2000" dirty="0" smtClean="0"/>
              <a:t>   </a:t>
            </a:r>
            <a:r>
              <a:rPr sz="2000" err="1" smtClean="0"/>
              <a:t>международната</a:t>
            </a:r>
            <a:r>
              <a:rPr sz="2000" smtClean="0"/>
              <a:t> </a:t>
            </a:r>
            <a:br>
              <a:rPr sz="2000" smtClean="0"/>
            </a:br>
            <a:r>
              <a:rPr sz="2000" smtClean="0"/>
              <a:t>научно-практическа </a:t>
            </a:r>
            <a:r>
              <a:rPr sz="2000" dirty="0" err="1" smtClean="0"/>
              <a:t>конференция</a:t>
            </a:r>
            <a:r>
              <a:rPr sz="2000" dirty="0" smtClean="0"/>
              <a:t> </a:t>
            </a:r>
            <a:r>
              <a:rPr sz="2000" dirty="0" err="1" smtClean="0"/>
              <a:t>заедно</a:t>
            </a:r>
            <a:r>
              <a:rPr sz="2000" dirty="0" smtClean="0"/>
              <a:t> с   </a:t>
            </a:r>
            <a:r>
              <a:rPr sz="2000" dirty="0" err="1" smtClean="0"/>
              <a:t>педагогическият</a:t>
            </a:r>
            <a:r>
              <a:rPr sz="2000" dirty="0" smtClean="0"/>
              <a:t> </a:t>
            </a:r>
            <a:r>
              <a:rPr sz="2000" dirty="0" err="1" smtClean="0"/>
              <a:t>екип</a:t>
            </a:r>
            <a:r>
              <a:rPr sz="2000" dirty="0" smtClean="0"/>
              <a:t> </a:t>
            </a:r>
            <a:r>
              <a:rPr sz="2000" dirty="0" err="1" smtClean="0"/>
              <a:t>от</a:t>
            </a:r>
            <a:r>
              <a:rPr sz="2000" dirty="0" smtClean="0"/>
              <a:t> ДГ "</a:t>
            </a:r>
            <a:r>
              <a:rPr sz="2000" dirty="0" err="1" smtClean="0"/>
              <a:t>Пролет</a:t>
            </a:r>
            <a:r>
              <a:rPr sz="2000" dirty="0" smtClean="0"/>
              <a:t>"</a:t>
            </a:r>
            <a:endParaRPr lang="bg-BG" sz="2000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90224861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Картина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3" r="523"/>
          <a:stretch>
            <a:fillRect/>
          </a:stretch>
        </p:blipFill>
        <p:spPr/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0810" y="1600200"/>
            <a:ext cx="3571900" cy="4329130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Издадените</a:t>
            </a:r>
            <a:r>
              <a:rPr lang="ru-RU" sz="2400" dirty="0" smtClean="0"/>
              <a:t> </a:t>
            </a:r>
            <a:r>
              <a:rPr lang="ru-RU" sz="2400" dirty="0" err="1" smtClean="0"/>
              <a:t>сборници</a:t>
            </a:r>
            <a:r>
              <a:rPr lang="ru-RU" sz="2400" dirty="0" smtClean="0"/>
              <a:t>  с разработки на </a:t>
            </a:r>
            <a:r>
              <a:rPr lang="ru-RU" sz="2400" dirty="0" err="1" smtClean="0"/>
              <a:t>участниците</a:t>
            </a:r>
            <a:r>
              <a:rPr lang="ru-RU" sz="2400" dirty="0" smtClean="0"/>
              <a:t> в </a:t>
            </a:r>
            <a:r>
              <a:rPr lang="ru-RU" sz="2400" dirty="0" err="1" smtClean="0"/>
              <a:t>международната</a:t>
            </a:r>
            <a:r>
              <a:rPr lang="ru-RU" sz="2400" dirty="0" smtClean="0"/>
              <a:t> конференция, </a:t>
            </a:r>
            <a:r>
              <a:rPr lang="ru-RU" sz="2400" dirty="0" err="1" smtClean="0"/>
              <a:t>са</a:t>
            </a:r>
            <a:r>
              <a:rPr lang="ru-RU" sz="2400" dirty="0" smtClean="0"/>
              <a:t> ценна книга за </a:t>
            </a:r>
            <a:r>
              <a:rPr lang="ru-RU" sz="2400" dirty="0" err="1" smtClean="0"/>
              <a:t>планиране</a:t>
            </a:r>
            <a:r>
              <a:rPr lang="ru-RU" sz="2400" dirty="0" smtClean="0"/>
              <a:t> на </a:t>
            </a:r>
            <a:r>
              <a:rPr lang="ru-RU" sz="2400" dirty="0" err="1" smtClean="0"/>
              <a:t>вътрешната</a:t>
            </a:r>
            <a:r>
              <a:rPr lang="ru-RU" sz="2400" dirty="0" smtClean="0"/>
              <a:t> квалификация </a:t>
            </a:r>
            <a:r>
              <a:rPr lang="ru-RU" sz="2400" dirty="0" err="1" smtClean="0"/>
              <a:t>във</a:t>
            </a:r>
            <a:r>
              <a:rPr lang="ru-RU" sz="2400" dirty="0" smtClean="0"/>
              <a:t> </a:t>
            </a:r>
            <a:r>
              <a:rPr lang="ru-RU" sz="2400" dirty="0" err="1" smtClean="0"/>
              <a:t>всяка</a:t>
            </a:r>
            <a:r>
              <a:rPr lang="ru-RU" sz="2400" dirty="0" smtClean="0"/>
              <a:t> </a:t>
            </a:r>
            <a:r>
              <a:rPr lang="ru-RU" sz="2400" dirty="0" err="1" smtClean="0"/>
              <a:t>детска</a:t>
            </a:r>
            <a:r>
              <a:rPr lang="ru-RU" sz="2400" dirty="0" smtClean="0"/>
              <a:t> градина</a:t>
            </a:r>
            <a:r>
              <a:rPr sz="2400" smtClean="0"/>
              <a:t/>
            </a:r>
            <a:br>
              <a:rPr sz="2400" smtClean="0"/>
            </a:br>
            <a:endParaRPr lang="bg-BG" sz="24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3550" y="4357694"/>
            <a:ext cx="3124200" cy="1662106"/>
          </a:xfrm>
        </p:spPr>
        <p:txBody>
          <a:bodyPr>
            <a:normAutofit/>
          </a:bodyPr>
          <a:lstStyle/>
          <a:p>
            <a:endParaRPr lang="bg-BG" sz="2000" dirty="0"/>
          </a:p>
        </p:txBody>
      </p:sp>
    </p:spTree>
  </p:cSld>
  <p:clrMapOvr>
    <a:masterClrMapping/>
  </p:clrMapOvr>
  <p:transition spd="med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808924" y="1600200"/>
            <a:ext cx="4000528" cy="3186122"/>
          </a:xfrm>
        </p:spPr>
        <p:txBody>
          <a:bodyPr>
            <a:normAutofit/>
          </a:bodyPr>
          <a:lstStyle/>
          <a:p>
            <a:pPr algn="ctr"/>
            <a:r>
              <a:rPr sz="2800" smtClean="0"/>
              <a:t>Поздравителен адрес от Красимир Вълчев -министър на образованието и науката </a:t>
            </a:r>
            <a:endParaRPr lang="bg-BG" sz="2800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онтейнер за картина 6" descr="МОН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816" b="23816"/>
          <a:stretch>
            <a:fillRect/>
          </a:stretch>
        </p:blipFill>
        <p:spPr>
          <a:xfrm>
            <a:off x="0" y="609600"/>
            <a:ext cx="7666048" cy="5105416"/>
          </a:xfrm>
        </p:spPr>
      </p:pic>
    </p:spTree>
  </p:cSld>
  <p:clrMapOvr>
    <a:masterClrMapping/>
  </p:clrMapOvr>
  <p:transition spd="med"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2414" y="1071547"/>
            <a:ext cx="9144000" cy="3500454"/>
          </a:xfrm>
        </p:spPr>
        <p:txBody>
          <a:bodyPr>
            <a:noAutofit/>
          </a:bodyPr>
          <a:lstStyle/>
          <a:p>
            <a:r>
              <a:rPr sz="2800" smtClean="0"/>
              <a:t>Г-жо Чинкова,</a:t>
            </a:r>
            <a:br>
              <a:rPr sz="2800" smtClean="0"/>
            </a:br>
            <a:r>
              <a:rPr sz="2800" smtClean="0"/>
              <a:t>За организиране на конференции се изисква отделяне на ценно време,</a:t>
            </a:r>
            <a:br>
              <a:rPr sz="2800" smtClean="0"/>
            </a:br>
            <a:r>
              <a:rPr sz="2800" smtClean="0"/>
              <a:t>педагогически способности и най-вече добро сърце.</a:t>
            </a:r>
            <a:br>
              <a:rPr sz="2800" smtClean="0"/>
            </a:br>
            <a:r>
              <a:rPr sz="2800" smtClean="0"/>
              <a:t>Определено Вие притежавате всички качества на чудесен организатор!</a:t>
            </a:r>
            <a:br>
              <a:rPr sz="2800" smtClean="0"/>
            </a:br>
            <a:r>
              <a:rPr sz="2800" smtClean="0"/>
              <a:t>Приятен ден!</a:t>
            </a:r>
            <a:br>
              <a:rPr sz="2800" smtClean="0"/>
            </a:br>
            <a:r>
              <a:rPr sz="2800" smtClean="0"/>
              <a:t>Доц.Боряна Иванова, ПУ "П. </a:t>
            </a:r>
            <a:r>
              <a:rPr sz="2800" smtClean="0"/>
              <a:t>Хилендарски</a:t>
            </a:r>
            <a:r>
              <a:rPr sz="2800" smtClean="0"/>
              <a:t>"</a:t>
            </a:r>
            <a:endParaRPr lang="bg-BG" sz="28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  <p:transition spd="med"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картина 3" descr="32802577_10212265286007504_542371094363897856_n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9883" r="9883"/>
          <a:stretch>
            <a:fillRect/>
          </a:stretch>
        </p:blipFill>
        <p:spPr/>
      </p:pic>
      <p:sp>
        <p:nvSpPr>
          <p:cNvPr id="5" name="Контейнер за 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Благодаря,</a:t>
            </a:r>
          </a:p>
          <a:p>
            <a:r>
              <a:rPr lang="bg-BG" dirty="0" smtClean="0"/>
              <a:t> за неотменната подкрепа през изминалите години на всички ВАС участниците в </a:t>
            </a:r>
            <a:r>
              <a:rPr lang="bg-BG" smtClean="0"/>
              <a:t>международната конференция!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4802681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лбум от завършването 16x9">
  <a:themeElements>
    <a:clrScheme name="По избор 2">
      <a:dk1>
        <a:srgbClr val="595959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Харти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GraduationAlbum_16x9">
      <a:dk1>
        <a:sysClr val="windowText" lastClr="000000"/>
      </a:dk1>
      <a:lt1>
        <a:sysClr val="window" lastClr="FFFFFF"/>
      </a:lt1>
      <a:dk2>
        <a:srgbClr val="292929"/>
      </a:dk2>
      <a:lt2>
        <a:srgbClr val="DDDDDD"/>
      </a:lt2>
      <a:accent1>
        <a:srgbClr val="E1AC16"/>
      </a:accent1>
      <a:accent2>
        <a:srgbClr val="1E83DE"/>
      </a:accent2>
      <a:accent3>
        <a:srgbClr val="BA1010"/>
      </a:accent3>
      <a:accent4>
        <a:srgbClr val="DC7106"/>
      </a:accent4>
      <a:accent5>
        <a:srgbClr val="407F21"/>
      </a:accent5>
      <a:accent6>
        <a:srgbClr val="6C4576"/>
      </a:accent6>
      <a:hlink>
        <a:srgbClr val="E1AC16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aduationAlbum_16x9">
      <a:dk1>
        <a:sysClr val="windowText" lastClr="000000"/>
      </a:dk1>
      <a:lt1>
        <a:sysClr val="window" lastClr="FFFFFF"/>
      </a:lt1>
      <a:dk2>
        <a:srgbClr val="292929"/>
      </a:dk2>
      <a:lt2>
        <a:srgbClr val="DDDDDD"/>
      </a:lt2>
      <a:accent1>
        <a:srgbClr val="E1AC16"/>
      </a:accent1>
      <a:accent2>
        <a:srgbClr val="1E83DE"/>
      </a:accent2>
      <a:accent3>
        <a:srgbClr val="BA1010"/>
      </a:accent3>
      <a:accent4>
        <a:srgbClr val="DC7106"/>
      </a:accent4>
      <a:accent5>
        <a:srgbClr val="407F21"/>
      </a:accent5>
      <a:accent6>
        <a:srgbClr val="6C4576"/>
      </a:accent6>
      <a:hlink>
        <a:srgbClr val="E1AC16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0CD1DC-7B00-4540-ACC6-9BF6C26D4E2F}">
  <ds:schemaRefs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7505755-109B-4363-B2F1-79875B5895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574A66-92EC-4C77-A002-02474E64EF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278</Words>
  <Application>Microsoft Office PowerPoint</Application>
  <PresentationFormat>По избор</PresentationFormat>
  <Paragraphs>30</Paragraphs>
  <Slides>21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2" baseType="lpstr">
      <vt:lpstr>Албум от завършването 16x9</vt:lpstr>
      <vt:lpstr>Двадесета   международна научно-практическа конференция „Съвременни тенденции в предучилищното възпитание”</vt:lpstr>
      <vt:lpstr>С благодарност да си спомним за подкрепата, която ни оказа доц. Димитър К. Димитров</vt:lpstr>
      <vt:lpstr>Добре дошли,  на международната научно практическа конференция “Съвременни тенденции в предучилищното възпитание” в  гр. Сандански</vt:lpstr>
      <vt:lpstr>Част от участниците през 2019 година</vt:lpstr>
      <vt:lpstr>Конферентната зала на интерхотел Сандански –средище на дискусии за съвременните тенденции в предучилищното възпитание</vt:lpstr>
      <vt:lpstr>Изказване на Веска Радева от гр. Щип, директор на ДГ “АСТИБО”, която представя работата на колегите от детската градина</vt:lpstr>
      <vt:lpstr>Доц д-р Гергана Дянкова доц. д-р Веска Вардарева доц. д-р София Дерменджиева, преподаватели от ЮЗУ “Неофит Рилски”, ежегодни партньори при реализация на конференцията </vt:lpstr>
      <vt:lpstr>Децата от ДГ “Пролет” поднасят поздрав към участниците в деветото издание на форума.</vt:lpstr>
      <vt:lpstr>Откриване на деветнадесета  международна научно-практическа конференция „Съвременни тенденции в предучилищното възпитание”</vt:lpstr>
      <vt:lpstr>Регистрация на участниците</vt:lpstr>
      <vt:lpstr>Димитър Кр. Димитров - Мастера</vt:lpstr>
      <vt:lpstr>Споделени добри отзиви за работата на конференцията</vt:lpstr>
      <vt:lpstr>Преподаватели от СУ  “Климент Охридски” участници във научно практическата конференция – 2007 година</vt:lpstr>
      <vt:lpstr>Всеки е успял да запечата кадър, спомен от съвместната ни работа</vt:lpstr>
      <vt:lpstr>Конференцията е с двадесет годишна история благодарение на Вас, участниците. </vt:lpstr>
      <vt:lpstr>Слайд 16</vt:lpstr>
      <vt:lpstr>Мария Чинкова – инициатор и организатор на  Двадесет издания на   международната  научно-практическа конференция заедно с   педагогическият екип от ДГ "Пролет"</vt:lpstr>
      <vt:lpstr>Издадените сборници  с разработки на участниците в международната конференция, са ценна книга за планиране на вътрешната квалификация във всяка детска градина </vt:lpstr>
      <vt:lpstr>Поздравителен адрес от Красимир Вълчев -министър на образованието и науката </vt:lpstr>
      <vt:lpstr>Г-жо Чинкова, За организиране на конференции се изисква отделяне на ценно време, педагогически способности и най-вече добро сърце. Определено Вие притежавате всички качества на чудесен организатор! Приятен ден! Доц.Боряна Иванова, ПУ "П. Хилендарски"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2013-06-10T18:40:23Z</dcterms:created>
  <dcterms:modified xsi:type="dcterms:W3CDTF">2019-05-29T17:37:45Z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0x0101007C1D5F340F01F94FA2FD29A5E6DC872E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